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4"/>
  </p:sldMasterIdLst>
  <p:notesMasterIdLst>
    <p:notesMasterId r:id="rId67"/>
  </p:notesMasterIdLst>
  <p:handoutMasterIdLst>
    <p:handoutMasterId r:id="rId68"/>
  </p:handoutMasterIdLst>
  <p:sldIdLst>
    <p:sldId id="754" r:id="rId5"/>
    <p:sldId id="738" r:id="rId6"/>
    <p:sldId id="1028" r:id="rId7"/>
    <p:sldId id="968" r:id="rId8"/>
    <p:sldId id="970" r:id="rId9"/>
    <p:sldId id="974" r:id="rId10"/>
    <p:sldId id="1029" r:id="rId11"/>
    <p:sldId id="969" r:id="rId12"/>
    <p:sldId id="971" r:id="rId13"/>
    <p:sldId id="972" r:id="rId14"/>
    <p:sldId id="973" r:id="rId15"/>
    <p:sldId id="1030" r:id="rId16"/>
    <p:sldId id="977" r:id="rId17"/>
    <p:sldId id="978" r:id="rId18"/>
    <p:sldId id="979" r:id="rId19"/>
    <p:sldId id="1031" r:id="rId20"/>
    <p:sldId id="981" r:id="rId21"/>
    <p:sldId id="982" r:id="rId22"/>
    <p:sldId id="1032" r:id="rId23"/>
    <p:sldId id="983" r:id="rId24"/>
    <p:sldId id="984" r:id="rId25"/>
    <p:sldId id="985" r:id="rId26"/>
    <p:sldId id="986" r:id="rId27"/>
    <p:sldId id="987" r:id="rId28"/>
    <p:sldId id="988" r:id="rId29"/>
    <p:sldId id="995" r:id="rId30"/>
    <p:sldId id="1033" r:id="rId31"/>
    <p:sldId id="991" r:id="rId32"/>
    <p:sldId id="992" r:id="rId33"/>
    <p:sldId id="993" r:id="rId34"/>
    <p:sldId id="994" r:id="rId35"/>
    <p:sldId id="1034" r:id="rId36"/>
    <p:sldId id="997" r:id="rId37"/>
    <p:sldId id="1008" r:id="rId38"/>
    <p:sldId id="1009" r:id="rId39"/>
    <p:sldId id="1010" r:id="rId40"/>
    <p:sldId id="1035" r:id="rId41"/>
    <p:sldId id="1021" r:id="rId42"/>
    <p:sldId id="1012" r:id="rId43"/>
    <p:sldId id="1013" r:id="rId44"/>
    <p:sldId id="1014" r:id="rId45"/>
    <p:sldId id="1036" r:id="rId46"/>
    <p:sldId id="1001" r:id="rId47"/>
    <p:sldId id="1015" r:id="rId48"/>
    <p:sldId id="1016" r:id="rId49"/>
    <p:sldId id="1017" r:id="rId50"/>
    <p:sldId id="1037" r:id="rId51"/>
    <p:sldId id="1022" r:id="rId52"/>
    <p:sldId id="1023" r:id="rId53"/>
    <p:sldId id="1024" r:id="rId54"/>
    <p:sldId id="1003" r:id="rId55"/>
    <p:sldId id="1038" r:id="rId56"/>
    <p:sldId id="1005" r:id="rId57"/>
    <p:sldId id="1018" r:id="rId58"/>
    <p:sldId id="1019" r:id="rId59"/>
    <p:sldId id="1020" r:id="rId60"/>
    <p:sldId id="1039" r:id="rId61"/>
    <p:sldId id="1007" r:id="rId62"/>
    <p:sldId id="1025" r:id="rId63"/>
    <p:sldId id="1026" r:id="rId64"/>
    <p:sldId id="1027" r:id="rId65"/>
    <p:sldId id="755" r:id="rId66"/>
  </p:sldIdLst>
  <p:sldSz cx="10972800" cy="6172200"/>
  <p:notesSz cx="7010400" cy="92964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  <p15:guide id="5" orient="horz" pos="975">
          <p15:clr>
            <a:srgbClr val="A4A3A4"/>
          </p15:clr>
        </p15:guide>
        <p15:guide id="6" pos="34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B3B3"/>
    <a:srgbClr val="6E6E6E"/>
    <a:srgbClr val="0071C5"/>
    <a:srgbClr val="4A4A4A"/>
    <a:srgbClr val="0C34BD"/>
    <a:srgbClr val="5D1682"/>
    <a:srgbClr val="008564"/>
    <a:srgbClr val="4D4D4D"/>
    <a:srgbClr val="454545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0" autoAdjust="0"/>
    <p:restoredTop sz="91003" autoAdjust="0"/>
  </p:normalViewPr>
  <p:slideViewPr>
    <p:cSldViewPr snapToGrid="0">
      <p:cViewPr varScale="1">
        <p:scale>
          <a:sx n="109" d="100"/>
          <a:sy n="109" d="100"/>
        </p:scale>
        <p:origin x="108" y="126"/>
      </p:cViewPr>
      <p:guideLst>
        <p:guide orient="horz" pos="1316"/>
        <p:guide orient="horz" pos="3050"/>
        <p:guide orient="horz" pos="3189"/>
        <p:guide pos="5455"/>
        <p:guide orient="horz" pos="975"/>
        <p:guide pos="3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5098"/>
    </p:cViewPr>
  </p:sorterViewPr>
  <p:notesViewPr>
    <p:cSldViewPr snapToGrid="0">
      <p:cViewPr varScale="1">
        <p:scale>
          <a:sx n="55" d="100"/>
          <a:sy n="55" d="100"/>
        </p:scale>
        <p:origin x="1963" y="17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34520" y="8767094"/>
            <a:ext cx="1083012" cy="200064"/>
            <a:chOff x="8775700" y="3552825"/>
            <a:chExt cx="5156200" cy="952500"/>
          </a:xfrm>
        </p:grpSpPr>
        <p:sp>
          <p:nvSpPr>
            <p:cNvPr id="5" name="Freeform 4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839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0EFD2D7F-A763-4126-9B71-A7F863137437}" type="datetimeFigureOut">
              <a:rPr lang="en-US" smtClean="0"/>
              <a:pPr>
                <a:defRPr/>
              </a:pPr>
              <a:t>7/9/2018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671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273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045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736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412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751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298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99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3497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4912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1432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396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5613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28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9757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7982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0626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945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5207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https://keras.io/metrics/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97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394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https://en.wikipedia.org/wiki/Hyperparameter_optimization</a:t>
            </a:r>
          </a:p>
          <a:p>
            <a:r>
              <a:rPr lang="en-US" dirty="0"/>
              <a:t>https://en.wikipedia.org/wiki/Brute-force_search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962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https://keras.io/metrics/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488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https://keras.io/metrics/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853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https://keras.io/metrics/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504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https://keras.io/metrics/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372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https://machinelearningmastery.com/tutorial-first-neural-network-python-keras/</a:t>
            </a:r>
          </a:p>
          <a:p>
            <a:endParaRPr lang="en-US" dirty="0"/>
          </a:p>
          <a:p>
            <a:r>
              <a:rPr lang="en-US" dirty="0"/>
              <a:t>https://data.world/data-society/pima-indians-diabetes-database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456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https://machinelearningmastery.com/tutorial-first-neural-network-python-keras/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997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A5CC12-DEA3-4F95-9B3E-8BEAB1F9B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42" t="4142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9D74A5-C253-43F0-8AE3-D9F5210B3DBC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481661" y="5353031"/>
            <a:ext cx="9526126" cy="34163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1800" b="0"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481661" y="4405220"/>
            <a:ext cx="9568425" cy="982855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600" b="1" cap="all" baseline="0">
                <a:solidFill>
                  <a:schemeClr val="tx1"/>
                </a:solidFill>
                <a:effectLst>
                  <a:outerShdw blurRad="114300" dist="50800" dir="2700000" sx="108000" sy="108000" algn="tl">
                    <a:srgbClr val="000000">
                      <a:alpha val="69000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3E6B0E-0ADE-4545-99DE-33F243C911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73" y="3219565"/>
            <a:ext cx="2199959" cy="47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3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5E2365-640C-413B-BC37-0ABE05FFBA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" y="385"/>
            <a:ext cx="10971428" cy="6171429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135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27C490-0632-45F9-8994-CF7C006FC3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10972800" cy="6172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D03C3D-6CAA-444D-B523-AEA8C51BB3D3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24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0088" y="4127421"/>
            <a:ext cx="6107187" cy="1373939"/>
          </a:xfrm>
        </p:spPr>
        <p:txBody>
          <a:bodyPr anchor="b"/>
          <a:lstStyle>
            <a:lvl1pPr algn="r">
              <a:defRPr sz="4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51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AE255C-17FD-4ACD-93D1-249CC22B46B7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D3C685-D41A-4316-A4E7-7D079BF99E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06129" y="910278"/>
            <a:ext cx="2560542" cy="22801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814403"/>
            <a:ext cx="9976104" cy="590931"/>
          </a:xfrm>
        </p:spPr>
        <p:txBody>
          <a:bodyPr/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447900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67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354D00-25B8-4729-8431-494F11BFDC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" y="386"/>
            <a:ext cx="10971428" cy="61714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08C71A-8F88-4905-8530-066C648740D6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497" y="5352631"/>
            <a:ext cx="7865806" cy="369332"/>
          </a:xfrm>
        </p:spPr>
        <p:txBody>
          <a:bodyPr anchor="b"/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035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8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</p:spPr>
        <p:txBody>
          <a:bodyPr anchor="ctr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074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38A185-0487-467E-B002-17F379CB7D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0" y="0"/>
            <a:ext cx="10972800" cy="61722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AE7915-91FA-48E0-8AE5-AE809A6875AC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bg1">
                  <a:alpha val="62000"/>
                </a:schemeClr>
              </a:gs>
              <a:gs pos="69000">
                <a:schemeClr val="bg1">
                  <a:alpha val="7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1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75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A5CC12-DEA3-4F95-9B3E-8BEAB1F9B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42" t="4142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9D74A5-C253-43F0-8AE3-D9F5210B3DBC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95" y="4747221"/>
            <a:ext cx="3456745" cy="74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370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230188" indent="-23018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800">
                <a:solidFill>
                  <a:schemeClr val="bg1"/>
                </a:solidFill>
              </a:defRPr>
            </a:lvl1pPr>
            <a:lvl2pPr marL="800100" indent="-22860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600">
                <a:solidFill>
                  <a:schemeClr val="bg1"/>
                </a:solidFill>
              </a:defRPr>
            </a:lvl2pPr>
            <a:lvl3pPr marL="1258888" indent="-169863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056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68283" y="5775855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i="0" kern="0" dirty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69192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8CF8-E6F1-4C71-A0F0-EB56510727F2}"/>
              </a:ext>
            </a:extLst>
          </p:cNvPr>
          <p:cNvSpPr/>
          <p:nvPr userDrawn="1"/>
        </p:nvSpPr>
        <p:spPr>
          <a:xfrm>
            <a:off x="9868093" y="5829880"/>
            <a:ext cx="1104707" cy="342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6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32" y="1798590"/>
            <a:ext cx="4204402" cy="618631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31" y="3071579"/>
            <a:ext cx="4192841" cy="2517089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1pPr>
            <a:lvl2pPr marL="57150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2pPr>
            <a:lvl3pPr marL="1089025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32" y="2348397"/>
            <a:ext cx="4204402" cy="525463"/>
          </a:xfrm>
        </p:spPr>
        <p:txBody>
          <a:bodyPr/>
          <a:lstStyle>
            <a:lvl1pPr marL="0" indent="0" algn="l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9636012" y="5699915"/>
            <a:ext cx="1336788" cy="472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6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B484E9-CEC5-4DE8-8C3D-DD4FB334C6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0" y="1"/>
            <a:ext cx="3583957" cy="617219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CF03B8-634B-43D5-898B-BE804AF1DFE6}"/>
              </a:ext>
            </a:extLst>
          </p:cNvPr>
          <p:cNvCxnSpPr>
            <a:cxnSpLocks/>
          </p:cNvCxnSpPr>
          <p:nvPr/>
        </p:nvCxnSpPr>
        <p:spPr>
          <a:xfrm>
            <a:off x="3583957" y="-1"/>
            <a:ext cx="0" cy="617220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881" y="2381806"/>
            <a:ext cx="2700194" cy="1408589"/>
          </a:xfr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97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663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3" y="729732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2002368"/>
            <a:ext cx="9948931" cy="3734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9749165" y="5857880"/>
            <a:ext cx="32102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700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900" cap="none" baseline="0" dirty="0">
                <a:solidFill>
                  <a:schemeClr val="accent5"/>
                </a:solidFill>
              </a:rPr>
              <a:t> </a:t>
            </a:r>
            <a:endParaRPr lang="en-US" sz="900" cap="none" dirty="0">
              <a:solidFill>
                <a:schemeClr val="accent5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97EF6C-CD1B-46EA-95AA-C34DEE8C7153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0288289" y="5814736"/>
            <a:ext cx="475887" cy="23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907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80" r:id="rId1"/>
    <p:sldLayoutId id="2147483985" r:id="rId2"/>
    <p:sldLayoutId id="2147483896" r:id="rId3"/>
    <p:sldLayoutId id="2147483981" r:id="rId4"/>
    <p:sldLayoutId id="2147483971" r:id="rId5"/>
    <p:sldLayoutId id="2147483988" r:id="rId6"/>
    <p:sldLayoutId id="2147483969" r:id="rId7"/>
    <p:sldLayoutId id="2147483989" r:id="rId8"/>
    <p:sldLayoutId id="2147483919" r:id="rId9"/>
    <p:sldLayoutId id="2147483990" r:id="rId10"/>
    <p:sldLayoutId id="2147483954" r:id="rId11"/>
    <p:sldLayoutId id="2147483984" r:id="rId12"/>
    <p:sldLayoutId id="2147483898" r:id="rId13"/>
    <p:sldLayoutId id="2147483926" r:id="rId14"/>
    <p:sldLayoutId id="2147483899" r:id="rId15"/>
    <p:sldLayoutId id="2147483901" r:id="rId16"/>
    <p:sldLayoutId id="2147483992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800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57150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600" b="0">
          <a:solidFill>
            <a:schemeClr val="bg1"/>
          </a:solidFill>
          <a:latin typeface="Trebuchet MS" pitchFamily="34" charset="0"/>
        </a:defRPr>
      </a:lvl2pPr>
      <a:lvl3pPr marL="1089025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400" b="0">
          <a:solidFill>
            <a:schemeClr val="bg1"/>
          </a:solidFill>
          <a:latin typeface="Trebuchet MS" pitchFamily="34" charset="0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jbrownlee/Datasets/master/pima-indians-diabetes.data.csv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keras.io/initializers/" TargetMode="External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keras.io/activations/" TargetMode="External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machinelearningmastery.com/dropout-regularization-deep-learning-models-keras/" TargetMode="External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groups.google.com/forum/#!forum/keras-users" TargetMode="External"/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Speaker, Date</a:t>
            </a:r>
            <a:endParaRPr lang="en-US" dirty="0"/>
          </a:p>
        </p:txBody>
      </p:sp>
      <p:sp>
        <p:nvSpPr>
          <p:cNvPr id="5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HyperParameter</a:t>
            </a:r>
            <a:r>
              <a:rPr lang="en-US" dirty="0"/>
              <a:t> Optimization of DL Models</a:t>
            </a:r>
          </a:p>
        </p:txBody>
      </p:sp>
    </p:spTree>
    <p:extLst>
      <p:ext uri="{BB962C8B-B14F-4D97-AF65-F5344CB8AC3E}">
        <p14:creationId xmlns:p14="http://schemas.microsoft.com/office/powerpoint/2010/main" val="311677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61B41-E3FD-4AB4-B965-723ECDCCB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passing arguments to constructor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64B18-78C8-4BFC-91FC-BF3DCE30A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4809" y="2103035"/>
            <a:ext cx="4138915" cy="3718925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Passing arguments to constructor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Example: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Pass epochs 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Could pass batch size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Other variables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You may have to modify the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create_model</a:t>
            </a:r>
            <a:r>
              <a:rPr lang="en-US" sz="1800" dirty="0"/>
              <a:t> function for certain model parameters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B2CFB030-0B46-41D2-B024-223EACC3DEAC}"/>
              </a:ext>
            </a:extLst>
          </p:cNvPr>
          <p:cNvSpPr/>
          <p:nvPr/>
        </p:nvSpPr>
        <p:spPr>
          <a:xfrm>
            <a:off x="302859" y="2122691"/>
            <a:ext cx="6078486" cy="3927764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create_model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...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model</a:t>
            </a:r>
          </a:p>
          <a:p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 =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KerasClassifier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build_fn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create_model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epochs=10)</a:t>
            </a:r>
            <a:endParaRPr lang="en-US" sz="1600" dirty="0">
              <a:solidFill>
                <a:srgbClr val="FF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99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61B41-E3FD-4AB4-B965-723ECDCCB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passing arguments to constructor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64B18-78C8-4BFC-91FC-BF3DCE30A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4809" y="2103035"/>
            <a:ext cx="4138915" cy="3718925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Can pass new arguments to customer </a:t>
            </a:r>
            <a:r>
              <a:rPr lang="en-US" sz="1800" dirty="0" err="1"/>
              <a:t>create_model</a:t>
            </a:r>
            <a:r>
              <a:rPr lang="en-US" sz="1800" dirty="0"/>
              <a:t>() function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They have to be defined in the signature of your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create_model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600" dirty="0"/>
              <a:t> function with default parameters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In the example, the “default” is 0.0 for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dropout_rate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When the model is constructed 0.2 is passed and overrides the default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With no argument,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create_model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/>
              <a:t>) function uses default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12A9F0-6E0E-4C8F-AFDD-9E43E91F46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Custom parameters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B2CFB030-0B46-41D2-B024-223EACC3DEAC}"/>
              </a:ext>
            </a:extLst>
          </p:cNvPr>
          <p:cNvSpPr/>
          <p:nvPr/>
        </p:nvSpPr>
        <p:spPr>
          <a:xfrm>
            <a:off x="302859" y="2122691"/>
            <a:ext cx="6078486" cy="3927764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create_model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dropout_rate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=0.0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...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model</a:t>
            </a:r>
          </a:p>
          <a:p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 =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KerasClassifier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build_fn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create_model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dropout_rate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=0.2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6310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8084C-1075-4C0F-803A-15945D96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search in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</p:spTree>
    <p:extLst>
      <p:ext uri="{BB962C8B-B14F-4D97-AF65-F5344CB8AC3E}">
        <p14:creationId xmlns:p14="http://schemas.microsoft.com/office/powerpoint/2010/main" val="292426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C4F16-16C4-48EB-9D91-E4052188F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with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85AEF-1EC2-41A5-844F-FBC993A7F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b="1" dirty="0" err="1"/>
              <a:t>GridSearchCV</a:t>
            </a:r>
            <a:r>
              <a:rPr lang="en-US" b="1" dirty="0"/>
              <a:t> </a:t>
            </a:r>
            <a:r>
              <a:rPr lang="en-US" dirty="0"/>
              <a:t>class is how you define grid search</a:t>
            </a:r>
          </a:p>
          <a:p>
            <a:pPr marL="914400" lvl="1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/>
              <a:t>You must provide a </a:t>
            </a:r>
            <a:r>
              <a:rPr lang="en-US" u="sng" dirty="0"/>
              <a:t>dictionary</a:t>
            </a:r>
            <a:r>
              <a:rPr lang="en-US" dirty="0"/>
              <a:t> of hyperparameters to evaluate</a:t>
            </a:r>
          </a:p>
          <a:p>
            <a:pPr marL="1431925" lvl="2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param_grid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argument</a:t>
            </a:r>
          </a:p>
          <a:p>
            <a:pPr marL="1431925" lvl="2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/>
              <a:t>Map of the model parameter name and an array of values to try</a:t>
            </a: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/>
              <a:t>By default, accuracy is the score that is optimized</a:t>
            </a:r>
          </a:p>
          <a:p>
            <a:pPr marL="914400" lvl="1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/>
              <a:t>Other scores can be specified in the “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score</a:t>
            </a:r>
            <a:r>
              <a:rPr lang="en-US" dirty="0"/>
              <a:t>” argument of the </a:t>
            </a:r>
            <a:r>
              <a:rPr lang="en-US" dirty="0" err="1"/>
              <a:t>GridSearchCV</a:t>
            </a:r>
            <a:r>
              <a:rPr lang="en-US" dirty="0"/>
              <a:t> constructor</a:t>
            </a: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/>
              <a:t>By default, the grid search will only use one thread</a:t>
            </a:r>
          </a:p>
          <a:p>
            <a:pPr marL="914400" lvl="1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/>
              <a:t>By setting the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n_jobs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argument in the </a:t>
            </a:r>
            <a:r>
              <a:rPr lang="en-US" dirty="0" err="1"/>
              <a:t>GridSearchCV</a:t>
            </a:r>
            <a:r>
              <a:rPr lang="en-US" dirty="0"/>
              <a:t> constructor to -1, the process will use all cores on your machine</a:t>
            </a:r>
          </a:p>
          <a:p>
            <a:pPr marL="1431925" lvl="2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/>
              <a:t>Could interfere with main NN model training in Keras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61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D75A6-7D41-4629-BE2A-48BABAA2E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GridSearchCV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9F958-46A3-45D9-9C73-33CF988FC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GridSearchCV</a:t>
            </a:r>
            <a:r>
              <a:rPr lang="en-US" dirty="0"/>
              <a:t> process will then construct and evaluate one model for each combination of 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Cross validation is used to evaluate each individual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default is a 3-fold cross validation is used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dirty="0"/>
              <a:t>Can be overridden by specifying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cv</a:t>
            </a:r>
            <a:r>
              <a:rPr lang="en-US" dirty="0"/>
              <a:t> argument to the </a:t>
            </a:r>
            <a:r>
              <a:rPr lang="en-US" dirty="0" err="1"/>
              <a:t>GridSearchCV</a:t>
            </a:r>
            <a:r>
              <a:rPr lang="en-US" dirty="0"/>
              <a:t> constructor</a:t>
            </a:r>
          </a:p>
        </p:txBody>
      </p:sp>
    </p:spTree>
    <p:extLst>
      <p:ext uri="{BB962C8B-B14F-4D97-AF65-F5344CB8AC3E}">
        <p14:creationId xmlns:p14="http://schemas.microsoft.com/office/powerpoint/2010/main" val="65874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61B41-E3FD-4AB4-B965-723ECDCCB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64B18-78C8-4BFC-91FC-BF3DCE30A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4809" y="2103035"/>
            <a:ext cx="4138915" cy="3718925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Create dictionary (hyperparameters)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Epochs that will be tested here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The estimator is the “model”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Returned from </a:t>
            </a:r>
            <a:r>
              <a:rPr lang="en-US" sz="1400" dirty="0" err="1"/>
              <a:t>create_model</a:t>
            </a:r>
            <a:r>
              <a:rPr lang="en-US" sz="1400" dirty="0"/>
              <a:t> function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Uses all cores (</a:t>
            </a:r>
            <a:r>
              <a:rPr lang="en-US" sz="1600" dirty="0" err="1"/>
              <a:t>njobs</a:t>
            </a:r>
            <a:r>
              <a:rPr lang="en-US" sz="1600" dirty="0"/>
              <a:t> = -1)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Outcome of the grid search in the result object returned from </a:t>
            </a:r>
            <a:r>
              <a:rPr lang="en-US" sz="1600" dirty="0" err="1"/>
              <a:t>grid.fit</a:t>
            </a:r>
            <a:r>
              <a:rPr lang="en-US" sz="1600" dirty="0"/>
              <a:t>()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The </a:t>
            </a:r>
            <a:r>
              <a:rPr lang="en-US" sz="1600" dirty="0" err="1"/>
              <a:t>best_score</a:t>
            </a:r>
            <a:r>
              <a:rPr lang="en-US" sz="1600" dirty="0"/>
              <a:t>_ member is best score observed during the optimization procedure and the </a:t>
            </a:r>
            <a:r>
              <a:rPr lang="en-US" sz="1600" dirty="0" err="1"/>
              <a:t>best_params</a:t>
            </a:r>
            <a:r>
              <a:rPr lang="en-US" sz="1600" dirty="0"/>
              <a:t>_ describes the parameters for the best result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B2CFB030-0B46-41D2-B024-223EACC3DEAC}"/>
              </a:ext>
            </a:extLst>
          </p:cNvPr>
          <p:cNvSpPr/>
          <p:nvPr/>
        </p:nvSpPr>
        <p:spPr>
          <a:xfrm>
            <a:off x="302859" y="2122691"/>
            <a:ext cx="6243856" cy="3927764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param_grid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(epochs=[10,20,30])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 =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GridSearchCV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(estimator=model,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param_grid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param_grid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n_jobs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=-1)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grid_result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grid.fit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</p:spTree>
    <p:extLst>
      <p:ext uri="{BB962C8B-B14F-4D97-AF65-F5344CB8AC3E}">
        <p14:creationId xmlns:p14="http://schemas.microsoft.com/office/powerpoint/2010/main" val="94731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8084C-1075-4C0F-803A-15945D96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</p:spTree>
    <p:extLst>
      <p:ext uri="{BB962C8B-B14F-4D97-AF65-F5344CB8AC3E}">
        <p14:creationId xmlns:p14="http://schemas.microsoft.com/office/powerpoint/2010/main" val="73866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43AF2-E458-40D7-AC95-7634D48C1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52EA8-5F1A-4BCC-89CA-D432158DA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48" y="1708796"/>
            <a:ext cx="9948672" cy="3718925"/>
          </a:xfrm>
        </p:spPr>
        <p:txBody>
          <a:bodyPr/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Pima Indians onset of diabetes dataset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Originally from National Institute of Diabetes and Digestive and Kidney Diseases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Objective of the dataset is to diagnostically predict whether or not a patient has diabetes, based on certain diagnostic measurements included in the dataset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Predictor variables:</a:t>
            </a:r>
          </a:p>
          <a:p>
            <a:pPr marL="1431925" lvl="2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Pregnancies</a:t>
            </a:r>
            <a:r>
              <a:rPr lang="en-US" sz="1400" dirty="0">
                <a:solidFill>
                  <a:schemeClr val="bg1"/>
                </a:solidFill>
              </a:rPr>
              <a:t>: Number of times pregnant</a:t>
            </a:r>
          </a:p>
          <a:p>
            <a:pPr marL="1431925" lvl="2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Glucose</a:t>
            </a:r>
            <a:r>
              <a:rPr lang="en-US" sz="1400" dirty="0">
                <a:solidFill>
                  <a:schemeClr val="bg1"/>
                </a:solidFill>
              </a:rPr>
              <a:t>: Plasma glucose concentration a 2 hours in an oral glucose tolerance test</a:t>
            </a:r>
          </a:p>
          <a:p>
            <a:pPr marL="1431925" lvl="2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chemeClr val="bg1"/>
                </a:solidFill>
              </a:rPr>
              <a:t>BloodPressure</a:t>
            </a:r>
            <a:r>
              <a:rPr lang="en-US" sz="1400" dirty="0">
                <a:solidFill>
                  <a:schemeClr val="bg1"/>
                </a:solidFill>
              </a:rPr>
              <a:t>: Diastolic blood pressure (mm Hg)</a:t>
            </a:r>
          </a:p>
          <a:p>
            <a:pPr marL="1431925" lvl="2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chemeClr val="bg1"/>
                </a:solidFill>
              </a:rPr>
              <a:t>SkinThickness</a:t>
            </a:r>
            <a:r>
              <a:rPr lang="en-US" sz="1400" b="1" dirty="0">
                <a:solidFill>
                  <a:schemeClr val="bg1"/>
                </a:solidFill>
              </a:rPr>
              <a:t>:</a:t>
            </a:r>
            <a:r>
              <a:rPr lang="en-US" sz="1400" dirty="0">
                <a:solidFill>
                  <a:schemeClr val="bg1"/>
                </a:solidFill>
              </a:rPr>
              <a:t> Triceps skin fold thickness (mm)</a:t>
            </a:r>
          </a:p>
          <a:p>
            <a:pPr marL="1431925" lvl="2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Insulin:</a:t>
            </a:r>
            <a:r>
              <a:rPr lang="en-US" sz="1400" dirty="0">
                <a:solidFill>
                  <a:schemeClr val="bg1"/>
                </a:solidFill>
              </a:rPr>
              <a:t> 2-Hour serum insulin (mu U/ml)</a:t>
            </a:r>
          </a:p>
          <a:p>
            <a:pPr marL="1431925" lvl="2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BMI</a:t>
            </a:r>
            <a:r>
              <a:rPr lang="en-US" sz="1400" dirty="0">
                <a:solidFill>
                  <a:schemeClr val="bg1"/>
                </a:solidFill>
              </a:rPr>
              <a:t>: Body mass index (weight in kg/(height in m)^2)</a:t>
            </a:r>
          </a:p>
          <a:p>
            <a:pPr marL="1431925" lvl="2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chemeClr val="bg1"/>
                </a:solidFill>
              </a:rPr>
              <a:t>DiabetesPedigreeFunction</a:t>
            </a:r>
            <a:r>
              <a:rPr lang="en-US" sz="1400" dirty="0">
                <a:solidFill>
                  <a:schemeClr val="bg1"/>
                </a:solidFill>
              </a:rPr>
              <a:t>: Diabetes pedigree function</a:t>
            </a:r>
          </a:p>
          <a:p>
            <a:pPr marL="1431925" lvl="2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Age</a:t>
            </a:r>
            <a:r>
              <a:rPr lang="en-US" sz="1400" dirty="0">
                <a:solidFill>
                  <a:schemeClr val="bg1"/>
                </a:solidFill>
              </a:rPr>
              <a:t>: Age (years)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Outcome</a:t>
            </a:r>
            <a:r>
              <a:rPr lang="en-US" dirty="0">
                <a:solidFill>
                  <a:schemeClr val="bg1"/>
                </a:solidFill>
              </a:rPr>
              <a:t>: Class variable (0 or 1): 0 = no diabetes, 1 = diabetic</a:t>
            </a:r>
          </a:p>
          <a:p>
            <a:pPr marL="1431925" lvl="2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In reality, output is a probability between 0.0 and 1.0</a:t>
            </a:r>
            <a:endParaRPr lang="en-US" dirty="0">
              <a:solidFill>
                <a:schemeClr val="bg1"/>
              </a:solidFill>
            </a:endParaRPr>
          </a:p>
          <a:p>
            <a:pPr marL="2117725" lvl="3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D368E4-814D-4935-9CB0-D32F0DA471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Classifier/Predictor</a:t>
            </a:r>
          </a:p>
        </p:txBody>
      </p:sp>
    </p:spTree>
    <p:extLst>
      <p:ext uri="{BB962C8B-B14F-4D97-AF65-F5344CB8AC3E}">
        <p14:creationId xmlns:p14="http://schemas.microsoft.com/office/powerpoint/2010/main" val="17159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43AF2-E458-40D7-AC95-7634D48C1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52EA8-5F1A-4BCC-89CA-D432158DA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data is in csv format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https://raw.githubusercontent.com/jbrownlee/Datasets/master/pima-indians-diabetes.data.csv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Goal: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dirty="0"/>
              <a:t>Develop model that can predict onset of diabetes based on tests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Examine Seven examples</a:t>
            </a:r>
          </a:p>
        </p:txBody>
      </p:sp>
    </p:spTree>
    <p:extLst>
      <p:ext uri="{BB962C8B-B14F-4D97-AF65-F5344CB8AC3E}">
        <p14:creationId xmlns:p14="http://schemas.microsoft.com/office/powerpoint/2010/main" val="412466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8084C-1075-4C0F-803A-15945D96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– EPOCHS and BATCH SIZE</a:t>
            </a:r>
          </a:p>
        </p:txBody>
      </p:sp>
    </p:spTree>
    <p:extLst>
      <p:ext uri="{BB962C8B-B14F-4D97-AF65-F5344CB8AC3E}">
        <p14:creationId xmlns:p14="http://schemas.microsoft.com/office/powerpoint/2010/main" val="343427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D5C9A1C-C60A-4F49-8A2B-0276837416E3}"/>
              </a:ext>
            </a:extLst>
          </p:cNvPr>
          <p:cNvSpPr txBox="1">
            <a:spLocks/>
          </p:cNvSpPr>
          <p:nvPr/>
        </p:nvSpPr>
        <p:spPr>
          <a:xfrm>
            <a:off x="4200726" y="1197428"/>
            <a:ext cx="5875259" cy="3718925"/>
          </a:xfrm>
          <a:prstGeom prst="rect">
            <a:avLst/>
          </a:prstGeom>
        </p:spPr>
        <p:txBody>
          <a:bodyPr/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4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457200" indent="-457200" defTabSz="9144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kern="0"/>
              <a:t>Why Optimize?</a:t>
            </a:r>
          </a:p>
          <a:p>
            <a:pPr marL="457200" indent="-457200" defTabSz="9144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kern="0"/>
              <a:t>Approaches to model optimization</a:t>
            </a:r>
          </a:p>
          <a:p>
            <a:pPr marL="457200" indent="-457200" defTabSz="9144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kern="0"/>
              <a:t>Keras in Scikit-learn</a:t>
            </a:r>
          </a:p>
          <a:p>
            <a:pPr marL="457200" indent="-457200" defTabSz="9144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kern="0"/>
              <a:t>Grid Search in Scikit-learn</a:t>
            </a:r>
          </a:p>
          <a:p>
            <a:pPr marL="457200" indent="-457200" defTabSz="9144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kern="0"/>
              <a:t>Example problem</a:t>
            </a:r>
          </a:p>
          <a:p>
            <a:pPr marL="1028700" lvl="1" indent="-457200" defTabSz="9144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kern="0"/>
              <a:t>Seven examples</a:t>
            </a:r>
          </a:p>
          <a:p>
            <a:pPr marL="457200" indent="-457200" defTabSz="9144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kern="0"/>
              <a:t>Tips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03616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B3A67-B566-4034-825C-08FB1775A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36926-ABB9-4848-81BB-95ED794A9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Batch size is the number of patterns (images, lines of data) shown or given to the network before the weights are updated (hyperparameter)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dirty="0"/>
              <a:t>This is also a hyperparameter for optimization in the training of the network, defining how many patterns to read at a time and keep in memory.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Number of epochs is the number of times that the entire training dataset is given to the network during training (hyperparameter)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dirty="0"/>
              <a:t>Some networks are sensitive to the batch size (e.g. LSTM recurrent neural networks and Convolutional Neural Networks)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this problem, mini-batch sizes from 10 to 100 in steps of 20 are used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5D1895-C953-461D-B2F6-0A21439BBC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Tune Batch Size and Number of Epochs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75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61B41-E3FD-4AB4-B965-723ECDCCB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64B18-78C8-4BFC-91FC-BF3DCE30A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4809" y="2103035"/>
            <a:ext cx="4138915" cy="3718925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Import </a:t>
            </a:r>
            <a:r>
              <a:rPr lang="en-US" sz="1600" dirty="0" err="1"/>
              <a:t>scikit</a:t>
            </a:r>
            <a:r>
              <a:rPr lang="en-US" sz="1600" dirty="0"/>
              <a:t>-learn and </a:t>
            </a:r>
            <a:r>
              <a:rPr lang="en-US" sz="1600" dirty="0" err="1"/>
              <a:t>keras</a:t>
            </a:r>
            <a:r>
              <a:rPr lang="en-US" sz="1600" dirty="0"/>
              <a:t> modules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Pay attention to “integration” libraries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B2CFB030-0B46-41D2-B024-223EACC3DEAC}"/>
              </a:ext>
            </a:extLst>
          </p:cNvPr>
          <p:cNvSpPr/>
          <p:nvPr/>
        </p:nvSpPr>
        <p:spPr>
          <a:xfrm>
            <a:off x="302859" y="2122691"/>
            <a:ext cx="6243856" cy="3927764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Use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scikit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-learn to grid search the batch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size and epochs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sklearn.model_selection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GridSearchCV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keras.models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Sequential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keras.layers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Dense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keras.wrappers.scikit_learn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KerasClassifier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89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61B41-E3FD-4AB4-B965-723ECDCCB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Creation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64B18-78C8-4BFC-91FC-BF3DCE30A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6263" y="2103035"/>
            <a:ext cx="3737462" cy="3718925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Function for creating model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Simple FCN network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One hidden layer with </a:t>
            </a:r>
            <a:r>
              <a:rPr lang="en-US" sz="1400" dirty="0" err="1"/>
              <a:t>relu</a:t>
            </a:r>
            <a:endParaRPr lang="en-US" sz="1400" dirty="0"/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Output layer uses sigmoid function (binary classification)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Adam optimizer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 small amount of setup code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We don’t define epochs or batch size in this routine. It’s defined when the Grid Search is executed.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B2CFB030-0B46-41D2-B024-223EACC3DEAC}"/>
              </a:ext>
            </a:extLst>
          </p:cNvPr>
          <p:cNvSpPr/>
          <p:nvPr/>
        </p:nvSpPr>
        <p:spPr>
          <a:xfrm>
            <a:off x="302858" y="2122691"/>
            <a:ext cx="6440841" cy="3927764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Function to create model, required for 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KerasClassifier</a:t>
            </a:r>
            <a:endParaRPr lang="en-US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create_model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create model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model = Sequential()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(Dense(12, 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input_dim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=8,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activation='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relu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’))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(Dense(1, activation='sigmoid’))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Compile model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model.compile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(loss='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binary_crossentropy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’,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optimizer='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adam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metrics=['accuracy’])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model</a:t>
            </a:r>
          </a:p>
          <a:p>
            <a:endParaRPr lang="en-US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fix random seed for reproducibility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seed = 7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numpy.random.seed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(seed)</a:t>
            </a:r>
          </a:p>
        </p:txBody>
      </p:sp>
    </p:spTree>
    <p:extLst>
      <p:ext uri="{BB962C8B-B14F-4D97-AF65-F5344CB8AC3E}">
        <p14:creationId xmlns:p14="http://schemas.microsoft.com/office/powerpoint/2010/main" val="76380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61B41-E3FD-4AB4-B965-723ECDCCB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Data Set/Create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64B18-78C8-4BFC-91FC-BF3DCE30A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4655" y="2103035"/>
            <a:ext cx="3419069" cy="3718925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Load data set (uses </a:t>
            </a:r>
            <a:r>
              <a:rPr lang="en-US" sz="1600" dirty="0" err="1"/>
              <a:t>numpy</a:t>
            </a:r>
            <a:r>
              <a:rPr lang="en-US" sz="1600" dirty="0"/>
              <a:t>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Split data into X (input parameters) and Y (labels)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Create “model”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B2CFB030-0B46-41D2-B024-223EACC3DEAC}"/>
              </a:ext>
            </a:extLst>
          </p:cNvPr>
          <p:cNvSpPr/>
          <p:nvPr/>
        </p:nvSpPr>
        <p:spPr>
          <a:xfrm>
            <a:off x="302858" y="2122691"/>
            <a:ext cx="6895609" cy="3927764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load dataset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 =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numpy.loadtxt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("pima-indians-diabetes.csv",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delimiter=",")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split into input (X) and output (Y) variables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dataset[:,0:8]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= dataset[:,8]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create model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 =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KerasClassifier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build_fn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create_model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verbose=0)</a:t>
            </a:r>
          </a:p>
        </p:txBody>
      </p:sp>
    </p:spTree>
    <p:extLst>
      <p:ext uri="{BB962C8B-B14F-4D97-AF65-F5344CB8AC3E}">
        <p14:creationId xmlns:p14="http://schemas.microsoft.com/office/powerpoint/2010/main" val="224667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61B41-E3FD-4AB4-B965-723ECDCCB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Parameters and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64B18-78C8-4BFC-91FC-BF3DCE30A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4655" y="2103035"/>
            <a:ext cx="3419069" cy="3718925"/>
          </a:xfrm>
        </p:spPr>
        <p:txBody>
          <a:bodyPr/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Create array for batch sizes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Create array for epochs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Evaluation of model with specific epoch and batch size begins with call to </a:t>
            </a:r>
            <a:r>
              <a:rPr lang="en-US" sz="1600" dirty="0" err="1"/>
              <a:t>GridSearchCV</a:t>
            </a:r>
            <a:endParaRPr lang="en-US" sz="1600" dirty="0"/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grid.fit</a:t>
            </a:r>
            <a:r>
              <a:rPr lang="en-US" sz="1600" dirty="0"/>
              <a:t>():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The </a:t>
            </a:r>
            <a:r>
              <a:rPr lang="en-US" sz="1400" dirty="0" err="1"/>
              <a:t>best_score</a:t>
            </a:r>
            <a:r>
              <a:rPr lang="en-US" sz="1400" dirty="0"/>
              <a:t>_ member provides access to the best score observed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best_params</a:t>
            </a:r>
            <a:r>
              <a:rPr lang="en-US" sz="1400" dirty="0"/>
              <a:t>_ is best combination of parameters that achieved the best results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B2CFB030-0B46-41D2-B024-223EACC3DEAC}"/>
              </a:ext>
            </a:extLst>
          </p:cNvPr>
          <p:cNvSpPr/>
          <p:nvPr/>
        </p:nvSpPr>
        <p:spPr>
          <a:xfrm>
            <a:off x="302858" y="2122691"/>
            <a:ext cx="6895609" cy="3927764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the grid search parameters</a:t>
            </a:r>
          </a:p>
          <a:p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batch_size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[10, 20, 40, 60, 80, 100]</a:t>
            </a:r>
          </a:p>
          <a:p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epochs = [10, 50, 100]</a:t>
            </a:r>
          </a:p>
          <a:p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param_grid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batch_size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batch_size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epochs=epochs)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 =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GridSearchCV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estimator=model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param_grid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param_grid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n_jobs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grid_result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grid.fit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print("Best: %f using %s" % (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grid_result.best_score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grid_result.best_params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_))</a:t>
            </a:r>
          </a:p>
          <a:p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3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61B41-E3FD-4AB4-B965-723ECDCCB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64B18-78C8-4BFC-91FC-BF3DCE30A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4655" y="2103035"/>
            <a:ext cx="3419069" cy="3718925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Extract mean test score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Extract standard deviation from test scores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Print results for all combinations (loop)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B2CFB030-0B46-41D2-B024-223EACC3DEAC}"/>
              </a:ext>
            </a:extLst>
          </p:cNvPr>
          <p:cNvSpPr/>
          <p:nvPr/>
        </p:nvSpPr>
        <p:spPr>
          <a:xfrm>
            <a:off x="302858" y="2122691"/>
            <a:ext cx="6895609" cy="3927764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summarize results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means =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grid_result.cv_results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_['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mean_test_score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grid_result.cv_results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_['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std_test_score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grid_result.cv_results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_['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mean,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stdev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zip(means,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print("%f (%f) with: %r" % (mean,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stdev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54157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9FFC3-8AE0-4EDE-A274-31846370F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4C4C8-CD15-4893-AC6D-C684E24FF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9A69F8FD-92E1-4D09-AE24-717AE861835A}"/>
              </a:ext>
            </a:extLst>
          </p:cNvPr>
          <p:cNvSpPr/>
          <p:nvPr/>
        </p:nvSpPr>
        <p:spPr>
          <a:xfrm>
            <a:off x="302858" y="1906621"/>
            <a:ext cx="9852819" cy="4143834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Computing!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Best: 0.688802 using {'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batch_size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80, 'epochs': 100}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0.433594 (0.143773) with: {'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batch_size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10, 'epochs': 10}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0.566406 (0.119508) with: {'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batch_size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10, 'epochs': 50}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0.680990 (0.019488) with: {'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batch_size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10, 'epochs': 100}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0.466146 (0.137566) with: {'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batch_size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20, 'epochs': 10}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0.661458 (0.012890) with: {'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batch_size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20, 'epochs': 50}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0.654948 (0.034987) with: {'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batch_size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20, 'epochs': 100}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0.601563 (0.064502) with: {'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batch_size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40, 'epochs': 10}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0.667969 (0.044993) with: {'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batch_size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40, 'epochs': 50}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0.635417 (0.020752) with: {'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batch_size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40, 'epochs': 100}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0.617188 (0.047628) with: {'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batch_size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60, 'epochs': 10}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0.640625 (0.033146) with: {'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batch_size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60, 'epochs': 50}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0.644531 (0.037603) with: {'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batch_size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60, 'epochs': 100}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0.558594 (0.017758) with: {'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batch_size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80, 'epochs': 10}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0.670573 (0.041626) with: {'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batch_size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80, 'epochs': 50}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0.688802 (0.021710) with: {'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batch_size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80, 'epochs': 100}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0.548177 (0.049855) with: {'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batch_size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100, 'epochs': 10}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0.625000 (0.014616) with: {'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batch_size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100, 'epochs': 50}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0.546875 (0.160964) with: {'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batch_size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100, 'epochs': 100}</a:t>
            </a:r>
          </a:p>
        </p:txBody>
      </p:sp>
    </p:spTree>
    <p:extLst>
      <p:ext uri="{BB962C8B-B14F-4D97-AF65-F5344CB8AC3E}">
        <p14:creationId xmlns:p14="http://schemas.microsoft.com/office/powerpoint/2010/main" val="171726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8084C-1075-4C0F-803A-15945D96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 – TRAINING Algorithm</a:t>
            </a:r>
            <a:br>
              <a:rPr lang="en-US" dirty="0"/>
            </a:br>
            <a:r>
              <a:rPr lang="en-US" dirty="0"/>
              <a:t>(Optimization Algorithm)</a:t>
            </a:r>
          </a:p>
        </p:txBody>
      </p:sp>
    </p:spTree>
    <p:extLst>
      <p:ext uri="{BB962C8B-B14F-4D97-AF65-F5344CB8AC3E}">
        <p14:creationId xmlns:p14="http://schemas.microsoft.com/office/powerpoint/2010/main" val="292169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AED6F-3BAA-4388-BA32-1C5718C25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E9343-F0B8-4197-8C08-091A7FA62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Lots of different optimization algorithms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dirty="0"/>
              <a:t>The initial version used ADAM (Adaptive Moment Estimation)</a:t>
            </a:r>
          </a:p>
          <a:p>
            <a:pPr marL="1431925" lvl="2" indent="-342900">
              <a:buFont typeface="Arial" panose="020B0604020202020204" pitchFamily="34" charset="0"/>
              <a:buChar char="•"/>
            </a:pPr>
            <a:r>
              <a:rPr lang="en-US" dirty="0"/>
              <a:t>Gradient descent method (uses derivatives to determine direction to optimum)</a:t>
            </a:r>
          </a:p>
          <a:p>
            <a:pPr marL="1431925" lvl="2" indent="-342900">
              <a:buFont typeface="Arial" panose="020B0604020202020204" pitchFamily="34" charset="0"/>
              <a:buChar char="•"/>
            </a:pPr>
            <a:r>
              <a:rPr lang="en-US" dirty="0"/>
              <a:t>Computes adaptive learning rates for each hyperparameter</a:t>
            </a:r>
          </a:p>
          <a:p>
            <a:pPr marL="1431925" lvl="2" indent="-342900">
              <a:buFont typeface="Arial" panose="020B0604020202020204" pitchFamily="34" charset="0"/>
              <a:buChar char="•"/>
            </a:pPr>
            <a:r>
              <a:rPr lang="en-US" dirty="0"/>
              <a:t>Stores an exponentially decaying average of past squared gradients - similar to momentum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There are lots of other optimization algorithms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dirty="0"/>
              <a:t>Let’s do a search over some of these to see which one is better than the others</a:t>
            </a:r>
          </a:p>
          <a:p>
            <a:pPr marL="1431925" lvl="2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2F15E3-39EB-4477-ADA5-A26A533AC1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Vary the Optimization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37676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61B41-E3FD-4AB4-B965-723ECDCCB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create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64B18-78C8-4BFC-91FC-BF3DCE30A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4655" y="2103035"/>
            <a:ext cx="3419069" cy="3718925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Used ADAM as the “default” optimizer (in the 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create_model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/>
              <a:t>definition)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Notice that in the compile line, that the “optimizer” uses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optimizer</a:t>
            </a:r>
            <a:r>
              <a:rPr lang="en-US" sz="1600" dirty="0"/>
              <a:t> as the variable (defined later in the code)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Different than last example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B2CFB030-0B46-41D2-B024-223EACC3DEAC}"/>
              </a:ext>
            </a:extLst>
          </p:cNvPr>
          <p:cNvSpPr/>
          <p:nvPr/>
        </p:nvSpPr>
        <p:spPr>
          <a:xfrm>
            <a:off x="302858" y="2122691"/>
            <a:ext cx="6895609" cy="3927764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Function to create model, required for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KerasClassifier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create_model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(optimizer='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adam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create model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model = Sequential()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(Dense(12,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input_dim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=8,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activation='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relu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(Dense(1, activation='sigmoid’))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Compile model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model.compile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(loss='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binary_crossentropy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optimizer=optimizer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metrics=['accuracy’])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model</a:t>
            </a:r>
          </a:p>
        </p:txBody>
      </p:sp>
    </p:spTree>
    <p:extLst>
      <p:ext uri="{BB962C8B-B14F-4D97-AF65-F5344CB8AC3E}">
        <p14:creationId xmlns:p14="http://schemas.microsoft.com/office/powerpoint/2010/main" val="169692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8084C-1075-4C0F-803A-15945D96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</a:t>
            </a:r>
          </a:p>
        </p:txBody>
      </p:sp>
    </p:spTree>
    <p:extLst>
      <p:ext uri="{BB962C8B-B14F-4D97-AF65-F5344CB8AC3E}">
        <p14:creationId xmlns:p14="http://schemas.microsoft.com/office/powerpoint/2010/main" val="109167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61B41-E3FD-4AB4-B965-723ECDCCB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Grid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64B18-78C8-4BFC-91FC-BF3DCE30A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9355" y="2103035"/>
            <a:ext cx="3614370" cy="3718925"/>
          </a:xfrm>
        </p:spPr>
        <p:txBody>
          <a:bodyPr/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100 Epochs, batch size of 10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Optimizers: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SGD</a:t>
            </a:r>
            <a:r>
              <a:rPr lang="en-US" sz="1400" dirty="0"/>
              <a:t>: stochastic Gradient Descent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RMSprop</a:t>
            </a:r>
            <a:r>
              <a:rPr lang="en-US" sz="1400" dirty="0"/>
              <a:t>: Similar to </a:t>
            </a:r>
            <a:r>
              <a:rPr lang="en-US" sz="1400" dirty="0" err="1"/>
              <a:t>adagrad</a:t>
            </a:r>
            <a:endParaRPr lang="en-US" sz="1400" dirty="0"/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Adagrad</a:t>
            </a:r>
            <a:r>
              <a:rPr lang="en-US" sz="1400" dirty="0"/>
              <a:t>: Gradient Descent with adaptive learning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Adadelta</a:t>
            </a:r>
            <a:r>
              <a:rPr lang="en-US" sz="1400" dirty="0"/>
              <a:t>: Similar to </a:t>
            </a:r>
            <a:r>
              <a:rPr lang="en-US" sz="1400" dirty="0" err="1"/>
              <a:t>adagrad</a:t>
            </a:r>
            <a:r>
              <a:rPr lang="en-US" sz="1400" dirty="0"/>
              <a:t> but uses less aggressive, monotonically decreasing learning rate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Adam</a:t>
            </a:r>
            <a:r>
              <a:rPr lang="en-US" sz="1400" dirty="0"/>
              <a:t>: the default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Adamax</a:t>
            </a:r>
            <a:r>
              <a:rPr lang="en-US" sz="1400" dirty="0"/>
              <a:t>: Similar to Adam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Nadam</a:t>
            </a:r>
            <a:r>
              <a:rPr lang="en-US" sz="1400" dirty="0"/>
              <a:t>: Similar to Adam but uses </a:t>
            </a:r>
            <a:r>
              <a:rPr lang="en-US" sz="1400" dirty="0" err="1"/>
              <a:t>Nesterov</a:t>
            </a:r>
            <a:r>
              <a:rPr lang="en-US" sz="1400" dirty="0"/>
              <a:t> accelerated gradient 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B2CFB030-0B46-41D2-B024-223EACC3DEAC}"/>
              </a:ext>
            </a:extLst>
          </p:cNvPr>
          <p:cNvSpPr/>
          <p:nvPr/>
        </p:nvSpPr>
        <p:spPr>
          <a:xfrm>
            <a:off x="127012" y="2122691"/>
            <a:ext cx="6895609" cy="3927764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create model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 =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KerasClassifier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build_fn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create_model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epochs=100,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batch_size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=10, verbose=0)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the grid search parameters</a:t>
            </a:r>
          </a:p>
          <a:p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optimizer = ['SGD', '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RMSprop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Adagrad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Adadelta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’,</a:t>
            </a:r>
          </a:p>
          <a:p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'Adam', '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Adamax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Nadam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</a:t>
            </a:r>
          </a:p>
          <a:p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param_grid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(optimizer=optimizer)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 =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GridSearchCV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(estimator=model,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param_grid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param_grid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n_jobs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grid_result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grid.fit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</p:spTree>
    <p:extLst>
      <p:ext uri="{BB962C8B-B14F-4D97-AF65-F5344CB8AC3E}">
        <p14:creationId xmlns:p14="http://schemas.microsoft.com/office/powerpoint/2010/main" val="378052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363EE-5B8F-49D1-B8A8-1CB734279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9B03D-CE8B-49C4-9E58-51056F522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9CCDAAC5-A93B-41C5-9298-5351CC26E259}"/>
              </a:ext>
            </a:extLst>
          </p:cNvPr>
          <p:cNvSpPr/>
          <p:nvPr/>
        </p:nvSpPr>
        <p:spPr>
          <a:xfrm>
            <a:off x="302858" y="1906621"/>
            <a:ext cx="9852819" cy="4143834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Computing!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Best: 0.697917 using {'optimizer': '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Adamax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'}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0.656250 (0.028348) with: {'optimizer': 'SGD'}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0.673177 (0.012890) with: {'optimizer': '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RMSprop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'}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0.679688 (0.008438) with: {'optimizer': '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Adagrad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'}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0.688802 (0.013279) with: {'optimizer': '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Adadelta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'}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0.609375 (0.160489) with: {'optimizer': 'Adam'}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0.697917 (0.009207) with: {'optimizer': '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Adamax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'}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0.567708 (0.161196) with: {'optimizer': '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Nadam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'}</a:t>
            </a:r>
          </a:p>
        </p:txBody>
      </p:sp>
    </p:spTree>
    <p:extLst>
      <p:ext uri="{BB962C8B-B14F-4D97-AF65-F5344CB8AC3E}">
        <p14:creationId xmlns:p14="http://schemas.microsoft.com/office/powerpoint/2010/main" val="71660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8084C-1075-4C0F-803A-15945D96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 – LEARNING RATE AND MOMENTUM</a:t>
            </a:r>
          </a:p>
        </p:txBody>
      </p:sp>
    </p:spTree>
    <p:extLst>
      <p:ext uri="{BB962C8B-B14F-4D97-AF65-F5344CB8AC3E}">
        <p14:creationId xmlns:p14="http://schemas.microsoft.com/office/powerpoint/2010/main" val="416353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70506-D30E-49AF-95C9-F39EA7A13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 and Momentum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8F8EF-5BC8-4A4D-8DE1-451EA41F9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Many of the optimization algorithms differ in learning rate and momentum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Learning rate controls how much to update the weight (how far to “step” in direction of optimum)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Momentum controls how much to let the previous update influence the current weight update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Test learning rate and momentum options using a single optimizer – SGD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Small standard learning rates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Momentum values from 0.2 to 0.8 in steps of 0.2, as well as 0.9 (because it can be a popular value in practice)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Good idea to also include the number of epochs in an optimization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These parameters greatly impact the accuracy as a function of epochs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Also batch size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D70C50-8863-4D4C-817E-7C115B31EF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New hyperparameters</a:t>
            </a:r>
          </a:p>
        </p:txBody>
      </p:sp>
    </p:spTree>
    <p:extLst>
      <p:ext uri="{BB962C8B-B14F-4D97-AF65-F5344CB8AC3E}">
        <p14:creationId xmlns:p14="http://schemas.microsoft.com/office/powerpoint/2010/main" val="7564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61B41-E3FD-4AB4-B965-723ECDCCB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create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64B18-78C8-4BFC-91FC-BF3DCE30A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4655" y="2103035"/>
            <a:ext cx="3419069" cy="3718925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Use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learning_rate</a:t>
            </a:r>
            <a:r>
              <a:rPr lang="en-US" sz="1600" dirty="0"/>
              <a:t> = 0.01 and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momentum</a:t>
            </a:r>
            <a:r>
              <a:rPr lang="en-US" sz="1600" dirty="0"/>
              <a:t> = 0 as defaults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In function definition line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Using SGD optimizer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Define “optimizer” using SGD function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Define learning rate array (“</a:t>
            </a:r>
            <a:r>
              <a:rPr lang="en-US" sz="1400" dirty="0" err="1"/>
              <a:t>learn_rate</a:t>
            </a:r>
            <a:r>
              <a:rPr lang="en-US" sz="1400" dirty="0"/>
              <a:t>”) and momentum array (“momentum”)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B2CFB030-0B46-41D2-B024-223EACC3DEAC}"/>
              </a:ext>
            </a:extLst>
          </p:cNvPr>
          <p:cNvSpPr/>
          <p:nvPr/>
        </p:nvSpPr>
        <p:spPr>
          <a:xfrm>
            <a:off x="302858" y="2122691"/>
            <a:ext cx="6895609" cy="3927764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Function to create model, required for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KerasClassifier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create_model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learn_rate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=0.01, momentum=0)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create model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model = Sequential()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(Dense(12,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input_dim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=8,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activation='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relu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(Dense(1, activation='sigmoid’))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Compile model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optimizer = SGD(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lr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learn_rate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momentum=momentum)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model.compile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(loss='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binary_crossentropy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optimizer=optimizer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metrics=['accuracy’])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model</a:t>
            </a:r>
          </a:p>
        </p:txBody>
      </p:sp>
    </p:spTree>
    <p:extLst>
      <p:ext uri="{BB962C8B-B14F-4D97-AF65-F5344CB8AC3E}">
        <p14:creationId xmlns:p14="http://schemas.microsoft.com/office/powerpoint/2010/main" val="395011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61B41-E3FD-4AB4-B965-723ECDCCB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Grid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64B18-78C8-4BFC-91FC-BF3DCE30A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4655" y="2103035"/>
            <a:ext cx="3419069" cy="3718925"/>
          </a:xfrm>
        </p:spPr>
        <p:txBody>
          <a:bodyPr/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100 epochs, batch size of 10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Learning rate array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0.001 to 0.3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Momentum array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0.0 to 0.9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Don’t forget to define 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param_grid</a:t>
            </a:r>
            <a:r>
              <a:rPr lang="en-US" sz="1600" dirty="0"/>
              <a:t>!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B2CFB030-0B46-41D2-B024-223EACC3DEAC}"/>
              </a:ext>
            </a:extLst>
          </p:cNvPr>
          <p:cNvSpPr/>
          <p:nvPr/>
        </p:nvSpPr>
        <p:spPr>
          <a:xfrm>
            <a:off x="302858" y="2122691"/>
            <a:ext cx="6895609" cy="3927764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create model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 =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KerasClassifier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build_fn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create_model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epochs=100,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batch_size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=10, verbose=0)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the grid search parameters</a:t>
            </a:r>
          </a:p>
          <a:p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learn_rate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[0.001, 0.01, 0.1, 0.2, 0.3]</a:t>
            </a:r>
          </a:p>
          <a:p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momentum = [0.0, 0.2, 0.4, 0.6, 0.8, 0.9]</a:t>
            </a:r>
          </a:p>
          <a:p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param_grid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learn_rate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learn_rate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momentum=momentum)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 =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GridSearchCV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(estimator=model,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param_grid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param_grid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n_jobs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grid_result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grid.fit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</p:spTree>
    <p:extLst>
      <p:ext uri="{BB962C8B-B14F-4D97-AF65-F5344CB8AC3E}">
        <p14:creationId xmlns:p14="http://schemas.microsoft.com/office/powerpoint/2010/main" val="156491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C0A12-7DD9-4329-AA4A-7949E2F7A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77273-B56D-4F13-BB37-001D7BCB5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2996C75-6731-4650-A08D-CCA198C77440}"/>
              </a:ext>
            </a:extLst>
          </p:cNvPr>
          <p:cNvSpPr/>
          <p:nvPr/>
        </p:nvSpPr>
        <p:spPr>
          <a:xfrm>
            <a:off x="302858" y="1906621"/>
            <a:ext cx="9852819" cy="4143834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Computing!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WARNING:tensorflow:From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C:\Users\jelayton\AppData\Local\Continuum\anaconda3\lib\site-packages\keras\backend\tensorflow_backend.py:1349: calling 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reduce_mean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(from 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tensorflow.python.ops.math_ops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with 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keep_dims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deprecated and will be removed in a future version.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Instructions for updating: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keep_dims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deprecated, use 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keepdims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instead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Best: 0.690104 using {'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learn_rate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0.001, 'momentum': 0.6}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0.662760 (0.027126) with: {'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learn_rate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0.001, 'momentum': 0.0}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0.656250 (0.041707) with: {'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learn_rate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0.001, 'momentum': 0.2}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0.669271 (0.009207) with: {'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learn_rate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0.001, 'momentum': 0.4}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0.690104 (0.029463) with: {'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learn_rate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0.001, 'momentum': 0.6}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0.571615 (0.133589) with: {'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learn_rate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0.001, 'momentum': 0.8}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0.656250 (0.030425) with: {'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learn_rate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0.001, 'momentum': 0.9}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0.546875 (0.147854) with: {'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learn_rate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0.01, 'momentum': 0.0}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0.540365 (0.143075) with: {'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learn_rate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0.01, 'momentum': 0.2}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0.544271 (0.146518) with: {'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learn_rate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0.01, 'momentum': 0.4}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0.544271 (0.146518) with: {'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learn_rate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0.01, 'momentum': 0.6}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0.651042 (0.024774) with: {'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learn_rate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0.01, 'momentum': 0.8}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0.651042 (0.024774) with: {'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learn_rate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0.01, 'momentum': 0.9}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0.544271 (0.146518) with: {'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learn_rate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0.1, 'momentum': 0.0}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698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8084C-1075-4C0F-803A-15945D96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 – Weight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120543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70506-D30E-49AF-95C9-F39EA7A13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8F8EF-5BC8-4A4D-8DE1-451EA41F9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Classic initialization - use small random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Keras</a:t>
            </a:r>
            <a:r>
              <a:rPr lang="en-US" dirty="0"/>
              <a:t> now provides a laundry list of options for initialization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https://keras.io/initializers/</a:t>
            </a:r>
            <a:r>
              <a:rPr lang="en-US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this problem, we will use the same weight initialization method on each layer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dirty="0"/>
              <a:t>Ideally, it may be better to use different weight initialization schemes according to the activation function used on each layer</a:t>
            </a:r>
          </a:p>
          <a:p>
            <a:pPr marL="1431925" lvl="2" indent="-342900">
              <a:buFont typeface="Arial" panose="020B0604020202020204" pitchFamily="34" charset="0"/>
              <a:buChar char="•"/>
            </a:pPr>
            <a:r>
              <a:rPr lang="en-US" dirty="0"/>
              <a:t>We will use the rectifier (</a:t>
            </a:r>
            <a:r>
              <a:rPr lang="en-US" dirty="0" err="1"/>
              <a:t>reLU</a:t>
            </a:r>
            <a:r>
              <a:rPr lang="en-US" dirty="0"/>
              <a:t>) for the hidden layer</a:t>
            </a:r>
          </a:p>
          <a:p>
            <a:pPr marL="1431925" lvl="2" indent="-342900">
              <a:buFont typeface="Arial" panose="020B0604020202020204" pitchFamily="34" charset="0"/>
              <a:buChar char="•"/>
            </a:pPr>
            <a:r>
              <a:rPr lang="en-US" dirty="0"/>
              <a:t>We use sigmoid for the output layer since the predictions are binary</a:t>
            </a:r>
          </a:p>
        </p:txBody>
      </p:sp>
    </p:spTree>
    <p:extLst>
      <p:ext uri="{BB962C8B-B14F-4D97-AF65-F5344CB8AC3E}">
        <p14:creationId xmlns:p14="http://schemas.microsoft.com/office/powerpoint/2010/main" val="46281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61B41-E3FD-4AB4-B965-723ECDCCB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create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64B18-78C8-4BFC-91FC-BF3DCE30A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4655" y="2103035"/>
            <a:ext cx="3419069" cy="3718925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Default option is “uniform” initialization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Variable is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init_mode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The initialization impacts the layers so each “</a:t>
            </a:r>
            <a:r>
              <a:rPr lang="en-US" sz="1600" dirty="0" err="1"/>
              <a:t>model.add</a:t>
            </a:r>
            <a:r>
              <a:rPr lang="en-US" sz="1600" dirty="0"/>
              <a:t>” call needs to be updated (at least for this example)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Using Adam optimizer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B2CFB030-0B46-41D2-B024-223EACC3DEAC}"/>
              </a:ext>
            </a:extLst>
          </p:cNvPr>
          <p:cNvSpPr/>
          <p:nvPr/>
        </p:nvSpPr>
        <p:spPr>
          <a:xfrm>
            <a:off x="302858" y="2122691"/>
            <a:ext cx="6895609" cy="3927764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Function to create model, required for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KerasClassifier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create_model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init_mode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='uniform’)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create model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model = Sequential()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(Dense(12,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input_dim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=8,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kernel_initializer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init_mode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activation='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relu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(Dense(1, 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kernel_initializer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init_mode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activation='sigmoid’))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Compile model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model.compile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(loss='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binary_crossentropy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optimizer='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adam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metrics=['accuracy’])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model</a:t>
            </a:r>
          </a:p>
        </p:txBody>
      </p:sp>
    </p:spTree>
    <p:extLst>
      <p:ext uri="{BB962C8B-B14F-4D97-AF65-F5344CB8AC3E}">
        <p14:creationId xmlns:p14="http://schemas.microsoft.com/office/powerpoint/2010/main" val="340559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19F27-CB0A-4238-A9DC-0FD21F0A3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optimize?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E99BB-4FF3-4F80-A8C9-8E05DBFC4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There are a great number of parameters (hyperparameters) defining the model and model training that can be specified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dirty="0"/>
              <a:t>If you don’t specify them, there are default values</a:t>
            </a:r>
          </a:p>
          <a:p>
            <a:pPr marL="1431925" lvl="2" indent="-342900">
              <a:buFont typeface="Arial" panose="020B0604020202020204" pitchFamily="34" charset="0"/>
              <a:buChar char="•"/>
            </a:pPr>
            <a:r>
              <a:rPr lang="en-US" dirty="0"/>
              <a:t>Do you know what they are?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dirty="0"/>
              <a:t>The defaults are pretty good but there is always room for improvement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can you easily examine the influence of hyperparameters in Keras?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dirty="0"/>
              <a:t>One approach – use </a:t>
            </a:r>
            <a:r>
              <a:rPr lang="en-US" dirty="0" err="1"/>
              <a:t>scikit</a:t>
            </a:r>
            <a:r>
              <a:rPr lang="en-US" dirty="0"/>
              <a:t>-learn for running models with various parameters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Quiz – What is the default data type for </a:t>
            </a:r>
            <a:r>
              <a:rPr lang="en-US" dirty="0" err="1">
                <a:solidFill>
                  <a:srgbClr val="FF0000"/>
                </a:solidFill>
              </a:rPr>
              <a:t>Keras</a:t>
            </a:r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4938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61B41-E3FD-4AB4-B965-723ECDCCB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Grid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64B18-78C8-4BFC-91FC-BF3DCE30A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4655" y="2103035"/>
            <a:ext cx="3419069" cy="3718925"/>
          </a:xfrm>
        </p:spPr>
        <p:txBody>
          <a:bodyPr/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100 epochs, batch size of 10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Create 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init_mode</a:t>
            </a:r>
            <a:r>
              <a:rPr lang="en-US" sz="1600" dirty="0"/>
              <a:t> array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Don’t forget to create </a:t>
            </a: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param_grid</a:t>
            </a:r>
            <a:r>
              <a:rPr lang="en-US" sz="1400" dirty="0"/>
              <a:t>!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B2CFB030-0B46-41D2-B024-223EACC3DEAC}"/>
              </a:ext>
            </a:extLst>
          </p:cNvPr>
          <p:cNvSpPr/>
          <p:nvPr/>
        </p:nvSpPr>
        <p:spPr>
          <a:xfrm>
            <a:off x="302858" y="2103035"/>
            <a:ext cx="6895609" cy="3927764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create model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 =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KerasClassifier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build_fn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create_model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epochs=100,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batch_size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=10, verbose=0)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the grid search parameters</a:t>
            </a:r>
          </a:p>
          <a:p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init_mode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['uniform', '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lecun_uniform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'normal’,</a:t>
            </a:r>
          </a:p>
          <a:p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'zero', '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glorot_normal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glorot_uniform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’,</a:t>
            </a:r>
          </a:p>
          <a:p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'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he_normal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he_uniform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</a:t>
            </a:r>
          </a:p>
          <a:p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param_grid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init_mode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init_mode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 =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GridSearchCV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(estimator=model,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param_grid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param_grid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n_jobs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grid_result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grid.fit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</p:spTree>
    <p:extLst>
      <p:ext uri="{BB962C8B-B14F-4D97-AF65-F5344CB8AC3E}">
        <p14:creationId xmlns:p14="http://schemas.microsoft.com/office/powerpoint/2010/main" val="351266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C0A12-7DD9-4329-AA4A-7949E2F7A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77273-B56D-4F13-BB37-001D7BCB5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023A888C-A362-44CE-AF03-A55DBD2D6C08}"/>
              </a:ext>
            </a:extLst>
          </p:cNvPr>
          <p:cNvSpPr/>
          <p:nvPr/>
        </p:nvSpPr>
        <p:spPr>
          <a:xfrm>
            <a:off x="302858" y="1906621"/>
            <a:ext cx="9852819" cy="4143834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Computing!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Best: 0.720052 using {'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init_mode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'normal'}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0.720052 (0.023073) with: {'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init_mode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'uniform'}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0.705729 (0.014731) with: {'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init_mode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'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lecun_uniform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'}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0.720052 (0.012075) with: {'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init_mode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'normal'}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0.651042 (0.024774) with: {'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init_mode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'zero'}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0.694010 (0.012890) with: {'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init_mode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'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glorot_normal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'}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0.684896 (0.028940) with: {'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init_mode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'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glorot_uniform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'}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0.563802 (0.163389) with: {'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init_mode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'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he_normal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'}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0.545573 (0.147693) with: {'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init_mode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'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he_uniform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'}</a:t>
            </a:r>
          </a:p>
        </p:txBody>
      </p:sp>
    </p:spTree>
    <p:extLst>
      <p:ext uri="{BB962C8B-B14F-4D97-AF65-F5344CB8AC3E}">
        <p14:creationId xmlns:p14="http://schemas.microsoft.com/office/powerpoint/2010/main" val="308215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8084C-1075-4C0F-803A-15945D96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5 – activation function</a:t>
            </a:r>
          </a:p>
        </p:txBody>
      </p:sp>
    </p:spTree>
    <p:extLst>
      <p:ext uri="{BB962C8B-B14F-4D97-AF65-F5344CB8AC3E}">
        <p14:creationId xmlns:p14="http://schemas.microsoft.com/office/powerpoint/2010/main" val="150948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70506-D30E-49AF-95C9-F39EA7A13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Vary the </a:t>
            </a:r>
            <a:r>
              <a:rPr lang="en-US" dirty="0" err="1"/>
              <a:t>Activiation</a:t>
            </a:r>
            <a:r>
              <a:rPr lang="en-US" dirty="0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8F8EF-5BC8-4A4D-8DE1-451EA41F9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rectifier activation function (</a:t>
            </a:r>
            <a:r>
              <a:rPr lang="en-US" dirty="0" err="1"/>
              <a:t>relu</a:t>
            </a:r>
            <a:r>
              <a:rPr lang="en-US" dirty="0"/>
              <a:t>) is the most popular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dirty="0"/>
              <a:t>Used to be sigmoid and tanh (still useful)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Lots of options: </a:t>
            </a:r>
            <a:r>
              <a:rPr lang="en-US" dirty="0">
                <a:hlinkClick r:id="rId2"/>
              </a:rPr>
              <a:t>https://keras.io/activations/</a:t>
            </a:r>
            <a:r>
              <a:rPr lang="en-US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this problem we will only vary the activation function in the hidden layer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dirty="0"/>
              <a:t>Changing sigmoid in output layer will cause problems with binary classification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“Generally, it is a good idea to prepare data to the range of the different transfer functions”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We won’t be doing this today</a:t>
            </a:r>
          </a:p>
        </p:txBody>
      </p:sp>
    </p:spTree>
    <p:extLst>
      <p:ext uri="{BB962C8B-B14F-4D97-AF65-F5344CB8AC3E}">
        <p14:creationId xmlns:p14="http://schemas.microsoft.com/office/powerpoint/2010/main" val="297151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61B41-E3FD-4AB4-B965-723ECDCCB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create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64B18-78C8-4BFC-91FC-BF3DCE30A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4655" y="2103035"/>
            <a:ext cx="3419069" cy="3718925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Default activation is “</a:t>
            </a:r>
            <a:r>
              <a:rPr lang="en-US" sz="1600" dirty="0" err="1"/>
              <a:t>relu</a:t>
            </a:r>
            <a:r>
              <a:rPr lang="en-US" sz="1600" dirty="0"/>
              <a:t>”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Only changing the hidden layer (the output layer stays as sigmoid)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“activation” variable uses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activation</a:t>
            </a:r>
            <a:r>
              <a:rPr lang="en-US" sz="1600" dirty="0"/>
              <a:t> array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Adam optimizer</a:t>
            </a:r>
            <a:endParaRPr lang="en-US" sz="1400" dirty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B2CFB030-0B46-41D2-B024-223EACC3DEAC}"/>
              </a:ext>
            </a:extLst>
          </p:cNvPr>
          <p:cNvSpPr/>
          <p:nvPr/>
        </p:nvSpPr>
        <p:spPr>
          <a:xfrm>
            <a:off x="302858" y="2122691"/>
            <a:ext cx="6895609" cy="3927764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Function to create model, required for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KerasClassifier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create_model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(activation='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relu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create model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model = Sequential()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(Dense(12,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input_dim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=8,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kernel_initializer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='uniform’,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activation=activation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sz="16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(Dense(1,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kernel_initializer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='uniform’,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activation='sigmoid’))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Compile model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model.compile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(loss='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binary_crossentropy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optimizer='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adam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metrics=['accuracy’])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model</a:t>
            </a:r>
          </a:p>
        </p:txBody>
      </p:sp>
    </p:spTree>
    <p:extLst>
      <p:ext uri="{BB962C8B-B14F-4D97-AF65-F5344CB8AC3E}">
        <p14:creationId xmlns:p14="http://schemas.microsoft.com/office/powerpoint/2010/main" val="392157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61B41-E3FD-4AB4-B965-723ECDCCB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Grid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64B18-78C8-4BFC-91FC-BF3DCE30A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4655" y="2103035"/>
            <a:ext cx="3419069" cy="3718925"/>
          </a:xfrm>
        </p:spPr>
        <p:txBody>
          <a:bodyPr/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100 epochs, batch size of 10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Create activation array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Define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param_grid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B2CFB030-0B46-41D2-B024-223EACC3DEAC}"/>
              </a:ext>
            </a:extLst>
          </p:cNvPr>
          <p:cNvSpPr/>
          <p:nvPr/>
        </p:nvSpPr>
        <p:spPr>
          <a:xfrm>
            <a:off x="302858" y="2122691"/>
            <a:ext cx="6895609" cy="3927764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create model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 =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KerasClassifier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build_fn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create_model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epochs=100,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batch_size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=10, verbose=0)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the grid search parameters</a:t>
            </a:r>
          </a:p>
          <a:p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activation = ['softmax', '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softplus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softsign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’,</a:t>
            </a:r>
          </a:p>
          <a:p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'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relu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'tanh', 'sigmoid', '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hard_sigmoid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’,</a:t>
            </a:r>
          </a:p>
          <a:p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‘linear’]</a:t>
            </a:r>
          </a:p>
          <a:p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param_grid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(activation=activation)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 =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GridSearchCV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(estimator=model,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param_grid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param_grid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n_jobs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grid_result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grid.fit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</p:spTree>
    <p:extLst>
      <p:ext uri="{BB962C8B-B14F-4D97-AF65-F5344CB8AC3E}">
        <p14:creationId xmlns:p14="http://schemas.microsoft.com/office/powerpoint/2010/main" val="42314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C0A12-7DD9-4329-AA4A-7949E2F7A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77273-B56D-4F13-BB37-001D7BCB5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BD18989B-EE66-4F96-B241-D004530556F3}"/>
              </a:ext>
            </a:extLst>
          </p:cNvPr>
          <p:cNvSpPr/>
          <p:nvPr/>
        </p:nvSpPr>
        <p:spPr>
          <a:xfrm>
            <a:off x="302858" y="1906621"/>
            <a:ext cx="9852819" cy="4143834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Computing!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Best: 0.725260 using {'activation': '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softplus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'}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0.647135 (0.021236) with: {'activation': '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softmax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'}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0.725260 (0.016367) with: {'activation': '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softplus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'}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0.692708 (0.006639) with: {'activation': '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softsign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'}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0.722656 (0.034499) with: {'activation': '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relu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'}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0.687500 (0.011500) with: {'activation': 'tanh'}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0.686198 (0.033804) with: {'activation': 'sigmoid'}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0.694010 (0.018688) with: {'activation': '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hard_sigmoid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'}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0.714844 (0.014616) with: {'activation': 'linear'}</a:t>
            </a:r>
          </a:p>
        </p:txBody>
      </p:sp>
    </p:spTree>
    <p:extLst>
      <p:ext uri="{BB962C8B-B14F-4D97-AF65-F5344CB8AC3E}">
        <p14:creationId xmlns:p14="http://schemas.microsoft.com/office/powerpoint/2010/main" val="23943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8084C-1075-4C0F-803A-15945D96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6 – dropout regularization</a:t>
            </a:r>
          </a:p>
        </p:txBody>
      </p:sp>
    </p:spTree>
    <p:extLst>
      <p:ext uri="{BB962C8B-B14F-4D97-AF65-F5344CB8AC3E}">
        <p14:creationId xmlns:p14="http://schemas.microsoft.com/office/powerpoint/2010/main" val="381069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70506-D30E-49AF-95C9-F39EA7A13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8F8EF-5BC8-4A4D-8DE1-451EA41F9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Dropout rate can help with overfitting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For the best results dropout is best when combined with a weight constraint such as the max norm constraint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For more on using dropout in deep learning models with Keras see 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https://machinelearningmastery.com/dropout-regularization-deep-learning-models-keras/</a:t>
            </a:r>
            <a:r>
              <a:rPr lang="en-US" dirty="0"/>
              <a:t>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Varying dropout regularization involves fitting both the </a:t>
            </a:r>
            <a:r>
              <a:rPr lang="en-US" u="sng" dirty="0"/>
              <a:t>dropout percentage</a:t>
            </a:r>
            <a:r>
              <a:rPr lang="en-US" dirty="0"/>
              <a:t> and the </a:t>
            </a:r>
            <a:r>
              <a:rPr lang="en-US" u="sng" dirty="0"/>
              <a:t>weight constraint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Dropout percentages between 0.0 and 0.9 (1.0 does not make sense)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u="sng" dirty="0" err="1"/>
              <a:t>maxnorm</a:t>
            </a:r>
            <a:r>
              <a:rPr lang="en-US" dirty="0"/>
              <a:t> weight constraint values between 0 and 5</a:t>
            </a:r>
          </a:p>
        </p:txBody>
      </p:sp>
    </p:spTree>
    <p:extLst>
      <p:ext uri="{BB962C8B-B14F-4D97-AF65-F5344CB8AC3E}">
        <p14:creationId xmlns:p14="http://schemas.microsoft.com/office/powerpoint/2010/main" val="114577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61B41-E3FD-4AB4-B965-723ECDCCB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create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64B18-78C8-4BFC-91FC-BF3DCE30A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4655" y="2103035"/>
            <a:ext cx="3419069" cy="3718925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Default dropout rate is 0.0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Default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weight_constraint</a:t>
            </a:r>
            <a:r>
              <a:rPr lang="en-US" sz="1600" dirty="0"/>
              <a:t> is 0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Need to modify hidden layer to use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weight_constraint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Add dropout function in layer that uses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dropout_rate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B2CFB030-0B46-41D2-B024-223EACC3DEAC}"/>
              </a:ext>
            </a:extLst>
          </p:cNvPr>
          <p:cNvSpPr/>
          <p:nvPr/>
        </p:nvSpPr>
        <p:spPr>
          <a:xfrm>
            <a:off x="302858" y="2122691"/>
            <a:ext cx="6895609" cy="3927764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Function to create model, required for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KerasClassifier</a:t>
            </a:r>
            <a:endParaRPr lang="en-US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create_model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dropout_rate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=0.0,</a:t>
            </a:r>
          </a:p>
          <a:p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weight_constraint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=0)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create model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model = Sequential()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(Dense(12, 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input_dim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=8,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kernel_initializer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='uniform', activation='linear’,</a:t>
            </a:r>
          </a:p>
          <a:p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kernel_constraint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maxnorm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weight_constraint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)))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(Dropout(</a:t>
            </a: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dropout_rate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(Dense(1, 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kernel_initializer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='uniform’,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activation='sigmoid'))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Compile model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model.compile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(loss='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binary_crossentropy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’,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optimizer='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adam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metrics=['accuracy'])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return model</a:t>
            </a:r>
          </a:p>
        </p:txBody>
      </p:sp>
    </p:spTree>
    <p:extLst>
      <p:ext uri="{BB962C8B-B14F-4D97-AF65-F5344CB8AC3E}">
        <p14:creationId xmlns:p14="http://schemas.microsoft.com/office/powerpoint/2010/main" val="281029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E661-C4F9-4612-AB35-986019CED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BBF7C-E47A-4273-BA36-D5AFFEC3F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/>
              <a:t>This is purely an optimization problem</a:t>
            </a: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/>
              <a:t>Two main options:</a:t>
            </a:r>
          </a:p>
          <a:p>
            <a:pPr marL="914400" lvl="1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/>
              <a:t>Write your own Python code to run training with various sets of parameters (not too difficult) – just a bunch of loops</a:t>
            </a:r>
          </a:p>
          <a:p>
            <a:pPr marL="914400" lvl="1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/>
              <a:t>Use a pre-built package</a:t>
            </a: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/>
              <a:t>Optimization approaches:</a:t>
            </a:r>
          </a:p>
          <a:p>
            <a:pPr marL="914400" lvl="1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/>
              <a:t>Grid search (aka’ exhaustive search, brute force searching)</a:t>
            </a:r>
          </a:p>
          <a:p>
            <a:pPr marL="914400" lvl="1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/>
              <a:t>Non-Gradient optimization methods (e.g. evolutionary algorithms)</a:t>
            </a:r>
          </a:p>
          <a:p>
            <a:pPr marL="914400" lvl="1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/>
              <a:t>Gradient optimization methods (may require a large amount of computations)</a:t>
            </a:r>
          </a:p>
        </p:txBody>
      </p:sp>
    </p:spTree>
    <p:extLst>
      <p:ext uri="{BB962C8B-B14F-4D97-AF65-F5344CB8AC3E}">
        <p14:creationId xmlns:p14="http://schemas.microsoft.com/office/powerpoint/2010/main" val="194714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61B41-E3FD-4AB4-B965-723ECDCCB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Grid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64B18-78C8-4BFC-91FC-BF3DCE30A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4655" y="2103035"/>
            <a:ext cx="3419069" cy="3718925"/>
          </a:xfrm>
        </p:spPr>
        <p:txBody>
          <a:bodyPr/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100 epochs, batch size of 10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Create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weight_constraint</a:t>
            </a:r>
            <a:r>
              <a:rPr lang="en-US" sz="1600" dirty="0"/>
              <a:t> array and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drouput_rate</a:t>
            </a:r>
            <a:r>
              <a:rPr lang="en-US" sz="1600" dirty="0"/>
              <a:t> array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Notice that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param_grid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/>
              <a:t>array has TWO dictionaries.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You can put all options in </a:t>
            </a:r>
            <a:r>
              <a:rPr lang="en-US" sz="1400" dirty="0" err="1"/>
              <a:t>param_grid</a:t>
            </a:r>
            <a:r>
              <a:rPr lang="en-US" sz="1400" dirty="0"/>
              <a:t>, but remember that all combinations get tested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B2CFB030-0B46-41D2-B024-223EACC3DEAC}"/>
              </a:ext>
            </a:extLst>
          </p:cNvPr>
          <p:cNvSpPr/>
          <p:nvPr/>
        </p:nvSpPr>
        <p:spPr>
          <a:xfrm>
            <a:off x="302858" y="2122691"/>
            <a:ext cx="6895609" cy="3927764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create model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 =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KerasClassifier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build_fn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create_model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epochs=100,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batch_size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=10, verbose=0)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the grid search parameters</a:t>
            </a:r>
          </a:p>
          <a:p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weight_constraint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[1, 2, 3, 4, 5]</a:t>
            </a:r>
          </a:p>
          <a:p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dropout_rate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[0.0, 0.1, 0.2, 0.3, 0.4, 0.5, 0.6,</a:t>
            </a:r>
          </a:p>
          <a:p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0.7, 0.8, 0.9]</a:t>
            </a:r>
          </a:p>
          <a:p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param_grid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dropout_rate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dropout_rate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weight_constraint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weight_constraint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 =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GridSearchCV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estimator=model,</a:t>
            </a:r>
          </a:p>
          <a:p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param_grid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param_grid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n_jobs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=-1)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grid_result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grid.fit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</p:spTree>
    <p:extLst>
      <p:ext uri="{BB962C8B-B14F-4D97-AF65-F5344CB8AC3E}">
        <p14:creationId xmlns:p14="http://schemas.microsoft.com/office/powerpoint/2010/main" val="377270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70506-D30E-49AF-95C9-F39EA7A13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0F8913E3-BD33-4226-AF55-69F88C76FA15}"/>
              </a:ext>
            </a:extLst>
          </p:cNvPr>
          <p:cNvSpPr/>
          <p:nvPr/>
        </p:nvSpPr>
        <p:spPr>
          <a:xfrm>
            <a:off x="302858" y="1906621"/>
            <a:ext cx="9852819" cy="4143834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Computing!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WARNING:tensorflow:From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C:\Users\jelayton\AppData\Local\Continuum\anaconda3\lib\site-packages\keras\backend\tensorflow_backend.py:1247: calling 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reduce_sum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(from 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tensorflow.python.ops.math_ops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with 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keep_dims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deprecated and will be removed in a future version.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Instructions for updating: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keep_dims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deprecated, use 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keepdims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instead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Best: 0.729167 using {'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dropout_rate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0.3, 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weight_constraint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1}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0.721354 (0.018136) with: {'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dropout_rate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0.0, 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weight_constraint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1}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0.708333 (0.008027) with: {'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dropout_rate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0.0, 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weight_constraint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2}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0.717448 (0.016053) with: {'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dropout_rate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0.0, 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weight_constraint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3}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0.721354 (0.008027) with: {'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dropout_rate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0.0, 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weight_constraint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4}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0.701823 (0.033197) with: {'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dropout_rate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0.0, 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weight_constraint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5}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0.684896 (0.001841) with: {'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dropout_rate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0.1, 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weight_constraint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1}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0.714844 (0.027805) with: {'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dropout_rate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0.1, 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weight_constraint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2}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0.707031 (0.012758) with: {'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dropout_rate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0.1, 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weight_constraint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3}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0.716146 (0.006639) with: {'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dropout_rate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0.1, 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weight_constraint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4}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0.722656 (0.027805) with: {'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dropout_rate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0.1, 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weight_constraint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5}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0.709635 (0.003683) with: {'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dropout_rate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0.2, 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weight_constraint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1}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0.696615 (0.008027) with: {'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dropout_rate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0.2, 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weight_constraint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2}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0.709635 (0.009744) with: {'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dropout_rate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0.2, '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weight_constraint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3}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1601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8084C-1075-4C0F-803A-15945D96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7 – number of neurons in hidden layer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C1CD4A-74A2-4081-8F99-5D73B9E96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803" y="225128"/>
            <a:ext cx="2733472" cy="273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05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70506-D30E-49AF-95C9-F39EA7A13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Varying number of neurons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8F8EF-5BC8-4A4D-8DE1-451EA41F9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Number of neurons in a layer is an important parameter to tune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“Generally the number of neurons in a layer controls the representational capacity of the network, at least at that point in the topology.”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“Also, generally, a large enough single layer network can approximate any other neural network, at least in theory.”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For this example, tune the number of neurons in a single hidden layer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Values from 1 to 30 in steps of 5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Warning:</a:t>
            </a:r>
            <a:r>
              <a:rPr lang="en-US" dirty="0"/>
              <a:t> A larger network requires more training and at least the batch size and number of epochs should ideally be optimized with the number of neurons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You need a GPU don’t you?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20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61B41-E3FD-4AB4-B965-723ECDCCB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create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64B18-78C8-4BFC-91FC-BF3DCE30A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4655" y="2103035"/>
            <a:ext cx="3419069" cy="3718925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Default in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create_model</a:t>
            </a:r>
            <a:r>
              <a:rPr lang="en-US" sz="1600" dirty="0"/>
              <a:t> function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B2CFB030-0B46-41D2-B024-223EACC3DEAC}"/>
              </a:ext>
            </a:extLst>
          </p:cNvPr>
          <p:cNvSpPr/>
          <p:nvPr/>
        </p:nvSpPr>
        <p:spPr>
          <a:xfrm>
            <a:off x="302858" y="2122691"/>
            <a:ext cx="6895609" cy="3927764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Function to create model, required for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KerasClassifier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create_model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(neurons=1)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create model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model = Sequential()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Dense(neurons, 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input_dim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=8,</a:t>
            </a:r>
          </a:p>
          <a:p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kernel_initializer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='uniform’,</a:t>
            </a:r>
          </a:p>
          <a:p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activation='linear’,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kernel_constraint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maxnorm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(4))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(Dropout(0.2))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(Dense(1,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kernel_initializer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='uniform’,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activation='sigmoid'))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Compile model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model.compile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(loss='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binary_crossentropy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optimizer='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adam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metrics=['accuracy'])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return model</a:t>
            </a:r>
          </a:p>
        </p:txBody>
      </p:sp>
    </p:spTree>
    <p:extLst>
      <p:ext uri="{BB962C8B-B14F-4D97-AF65-F5344CB8AC3E}">
        <p14:creationId xmlns:p14="http://schemas.microsoft.com/office/powerpoint/2010/main" val="103869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61B41-E3FD-4AB4-B965-723ECDCCB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Grid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64B18-78C8-4BFC-91FC-BF3DCE30A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4655" y="2103035"/>
            <a:ext cx="3419069" cy="3718925"/>
          </a:xfrm>
        </p:spPr>
        <p:txBody>
          <a:bodyPr/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100 epochs, batch size of 10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B2CFB030-0B46-41D2-B024-223EACC3DEAC}"/>
              </a:ext>
            </a:extLst>
          </p:cNvPr>
          <p:cNvSpPr/>
          <p:nvPr/>
        </p:nvSpPr>
        <p:spPr>
          <a:xfrm>
            <a:off x="302858" y="2122691"/>
            <a:ext cx="6895609" cy="3927764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create model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 =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KerasClassifier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build_fn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create_model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epochs=100,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batch_size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=10, verbose=0)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the grid search parameters</a:t>
            </a:r>
          </a:p>
          <a:p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neurons = [1, 5, 10, 15, 20, 25, 30]</a:t>
            </a:r>
          </a:p>
          <a:p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param_grid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(neurons=neurons)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 =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GridSearchCV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(estimator=model,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param_grid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param_grid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n_jobs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grid_result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grid.fit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</p:spTree>
    <p:extLst>
      <p:ext uri="{BB962C8B-B14F-4D97-AF65-F5344CB8AC3E}">
        <p14:creationId xmlns:p14="http://schemas.microsoft.com/office/powerpoint/2010/main" val="260022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C0A12-7DD9-4329-AA4A-7949E2F7A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77273-B56D-4F13-BB37-001D7BCB5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4641169F-76F8-4661-A96A-0B87F1C80020}"/>
              </a:ext>
            </a:extLst>
          </p:cNvPr>
          <p:cNvSpPr/>
          <p:nvPr/>
        </p:nvSpPr>
        <p:spPr>
          <a:xfrm>
            <a:off x="302858" y="1906621"/>
            <a:ext cx="9852819" cy="4143834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Computing!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Best: 0.725260 using {'neurons': 10}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0.699219 (0.014616) with: {'neurons': 1}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0.721354 (0.019225) with: {'neurons': 5}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0.725260 (0.020505) with: {'neurons': 10}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0.703125 (0.009568) with: {'neurons': 15}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0.701823 (0.013279) with: {'neurons': 20}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0.705729 (0.001841) with: {'neurons': 25}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0.709635 (0.006639) with: {'neurons': 30}</a:t>
            </a:r>
          </a:p>
        </p:txBody>
      </p:sp>
    </p:spTree>
    <p:extLst>
      <p:ext uri="{BB962C8B-B14F-4D97-AF65-F5344CB8AC3E}">
        <p14:creationId xmlns:p14="http://schemas.microsoft.com/office/powerpoint/2010/main" val="250347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8084C-1075-4C0F-803A-15945D96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</p:spTree>
    <p:extLst>
      <p:ext uri="{BB962C8B-B14F-4D97-AF65-F5344CB8AC3E}">
        <p14:creationId xmlns:p14="http://schemas.microsoft.com/office/powerpoint/2010/main" val="110890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70506-D30E-49AF-95C9-F39EA7A13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for writing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8F8EF-5BC8-4A4D-8DE1-451EA41F9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you vary a parameter, pay attention to where it is used in the model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dirty="0"/>
              <a:t>Is it used in the create function?</a:t>
            </a:r>
          </a:p>
          <a:p>
            <a:pPr marL="1431925" lvl="2" indent="-342900">
              <a:buFont typeface="Arial" panose="020B0604020202020204" pitchFamily="34" charset="0"/>
              <a:buChar char="•"/>
            </a:pPr>
            <a:r>
              <a:rPr lang="en-US" dirty="0"/>
              <a:t>Layers or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model.compile</a:t>
            </a:r>
            <a:r>
              <a:rPr lang="en-US" dirty="0"/>
              <a:t>?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dirty="0"/>
              <a:t>Is it used when model is trained as part of grid search?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Default options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create_model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are optional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GG</a:t>
            </a:r>
          </a:p>
        </p:txBody>
      </p:sp>
    </p:spTree>
    <p:extLst>
      <p:ext uri="{BB962C8B-B14F-4D97-AF65-F5344CB8AC3E}">
        <p14:creationId xmlns:p14="http://schemas.microsoft.com/office/powerpoint/2010/main" val="360768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46921-7802-4E41-9E9B-50F766AFA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CACC5-65FE-4DD3-86F7-86ECC2B0A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/>
              <a:t>In the results there is some variance</a:t>
            </a:r>
          </a:p>
          <a:p>
            <a:pPr marL="914400" lvl="1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/>
              <a:t>A default k-fold cross-validation of 3 was used, but perhaps k=5 or k=10 would be more stable</a:t>
            </a:r>
          </a:p>
          <a:p>
            <a:pPr marL="914400" lvl="1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/>
              <a:t>Carefully choose your k-fold cross validation configuration to ensure your results are stable</a:t>
            </a: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/>
              <a:t>Do not just focus on the best result (you might miss all that heavenly glory)</a:t>
            </a:r>
          </a:p>
          <a:p>
            <a:pPr marL="914400" lvl="1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/>
              <a:t>Review the whole grid of results and look for trends to support configuration decisions</a:t>
            </a: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/>
              <a:t>Use all your cores and GPUs</a:t>
            </a:r>
          </a:p>
          <a:p>
            <a:pPr marL="914400" lvl="1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/>
              <a:t>Consider more than one server node for hyperparameter optimization</a:t>
            </a:r>
          </a:p>
          <a:p>
            <a:pPr marL="914400" lvl="1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/>
              <a:t>Watch using cores for grid search _and_ network training</a:t>
            </a:r>
          </a:p>
        </p:txBody>
      </p:sp>
    </p:spTree>
    <p:extLst>
      <p:ext uri="{BB962C8B-B14F-4D97-AF65-F5344CB8AC3E}">
        <p14:creationId xmlns:p14="http://schemas.microsoft.com/office/powerpoint/2010/main" val="409962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E35B0-B170-4081-9C59-6CD2E783E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0A677-E593-401D-8DDD-71609016A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Grid Search (brute force)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Keras for the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scikit</a:t>
            </a:r>
            <a:r>
              <a:rPr lang="en-US" dirty="0"/>
              <a:t>-learn to perform the grid search</a:t>
            </a:r>
          </a:p>
        </p:txBody>
      </p:sp>
    </p:spTree>
    <p:extLst>
      <p:ext uri="{BB962C8B-B14F-4D97-AF65-F5344CB8AC3E}">
        <p14:creationId xmlns:p14="http://schemas.microsoft.com/office/powerpoint/2010/main" val="418672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F0C37-6463-461A-A3EB-C698342D4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more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F75D8-2F85-46D3-B3FF-AF1E95E12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918" y="2103035"/>
            <a:ext cx="7765339" cy="3718925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Since networks can use a lot of resources to train, try a smaller sample of your training dataset for the hyperparameter search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Gives you an idea of the general directions of parameters rather than optimal configurations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Start with coarse-grained grids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Zoom into finer grained grids for more precise parameter values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 general, results are generally problem specific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Try to avoid favorite configurations for every new problem </a:t>
            </a:r>
          </a:p>
          <a:p>
            <a:pPr marL="1431925" lvl="2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It is unlikely that optimal results you discover on one problem will transfer to your next project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666C3D-7167-4F1A-AEF8-4D072E000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089" y="2443873"/>
            <a:ext cx="246697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9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F0C37-6463-461A-A3EB-C698342D4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</a:t>
            </a:r>
            <a:r>
              <a:rPr lang="en-US" baseline="30000" dirty="0"/>
              <a:t>2</a:t>
            </a:r>
            <a:r>
              <a:rPr lang="en-US" dirty="0"/>
              <a:t> more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F75D8-2F85-46D3-B3FF-AF1E95E12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Reproducibility is a Problem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Even using a set seed (as we did), the results are not 100% reproducible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There is more to reproducibility than what was presented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Practice makes perfect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Join the </a:t>
            </a:r>
            <a:r>
              <a:rPr lang="en-US" dirty="0" err="1"/>
              <a:t>Keras</a:t>
            </a:r>
            <a:r>
              <a:rPr lang="en-US" dirty="0"/>
              <a:t>-Users list: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https://groups.google.com/forum/#!forum/keras-users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241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061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8084C-1075-4C0F-803A-15945D96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Keras in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</p:spTree>
    <p:extLst>
      <p:ext uri="{BB962C8B-B14F-4D97-AF65-F5344CB8AC3E}">
        <p14:creationId xmlns:p14="http://schemas.microsoft.com/office/powerpoint/2010/main" val="224644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F2756-A4A3-4366-BB95-638F481DC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Keras in SCIKIT-Learn?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8799A-44F9-47F7-A37A-4B1612D1A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You can use Keras within </a:t>
            </a:r>
            <a:r>
              <a:rPr lang="en-US" dirty="0" err="1"/>
              <a:t>scikit</a:t>
            </a:r>
            <a:r>
              <a:rPr lang="en-US" dirty="0"/>
              <a:t>-learn by “wrapping” models with </a:t>
            </a:r>
            <a:r>
              <a:rPr lang="en-US" b="1" dirty="0" err="1"/>
              <a:t>KerasClassifier</a:t>
            </a:r>
            <a:r>
              <a:rPr lang="en-US" b="1" dirty="0"/>
              <a:t> </a:t>
            </a:r>
            <a:r>
              <a:rPr lang="en-US" dirty="0"/>
              <a:t>or </a:t>
            </a:r>
            <a:r>
              <a:rPr lang="en-US" b="1" dirty="0" err="1"/>
              <a:t>KerasRegressor</a:t>
            </a:r>
            <a:r>
              <a:rPr lang="en-US" b="1" dirty="0"/>
              <a:t> </a:t>
            </a:r>
            <a:r>
              <a:rPr lang="en-US" dirty="0"/>
              <a:t>class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dirty="0"/>
              <a:t>You must define a function that creates and returns the Keras sequential model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dirty="0"/>
              <a:t>Pass this function to the </a:t>
            </a:r>
            <a:r>
              <a:rPr lang="en-US" b="1" dirty="0" err="1"/>
              <a:t>build_fn</a:t>
            </a:r>
            <a:r>
              <a:rPr lang="en-US" b="1" dirty="0"/>
              <a:t> </a:t>
            </a:r>
            <a:r>
              <a:rPr lang="en-US" dirty="0"/>
              <a:t>argument when constructing the </a:t>
            </a:r>
            <a:r>
              <a:rPr lang="en-US" b="1" dirty="0" err="1"/>
              <a:t>KerasClassifier</a:t>
            </a:r>
            <a:r>
              <a:rPr lang="en-US" b="1" dirty="0"/>
              <a:t> </a:t>
            </a:r>
            <a:r>
              <a:rPr lang="en-US" dirty="0"/>
              <a:t>class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build_fn</a:t>
            </a:r>
            <a:r>
              <a:rPr lang="en-US" dirty="0"/>
              <a:t> = “build function”)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4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61B41-E3FD-4AB4-B965-723ECDCCB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64B18-78C8-4BFC-91FC-BF3DCE30A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4809" y="2103035"/>
            <a:ext cx="4138915" cy="3718925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The constructor for the </a:t>
            </a:r>
            <a:r>
              <a:rPr lang="en-US" sz="1800" dirty="0" err="1"/>
              <a:t>KerasClassifier</a:t>
            </a:r>
            <a:r>
              <a:rPr lang="en-US" sz="1800" dirty="0"/>
              <a:t> class can take default arguments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These are passed to the calls to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model.fit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800" dirty="0"/>
              <a:t>, such as the number of epochs and the batch size.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Compiling Model needs to be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create_model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function</a:t>
            </a:r>
            <a:endParaRPr lang="en-US" sz="1800" dirty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B2CFB030-0B46-41D2-B024-223EACC3DEAC}"/>
              </a:ext>
            </a:extLst>
          </p:cNvPr>
          <p:cNvSpPr/>
          <p:nvPr/>
        </p:nvSpPr>
        <p:spPr>
          <a:xfrm>
            <a:off x="302859" y="2122691"/>
            <a:ext cx="6078486" cy="3927764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create_model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...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model</a:t>
            </a:r>
          </a:p>
          <a:p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 =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KerasClassifier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build_fn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create_model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600" dirty="0"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43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&amp; Bullet">
  <a:themeElements>
    <a:clrScheme name="Custom 4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0C34BD"/>
      </a:accent3>
      <a:accent4>
        <a:srgbClr val="4A4A4A"/>
      </a:accent4>
      <a:accent5>
        <a:srgbClr val="6E6E6E"/>
      </a:accent5>
      <a:accent6>
        <a:srgbClr val="0071C5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400" dirty="0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9E8B2F2D50A34B8956FD0A46C10A97" ma:contentTypeVersion="0" ma:contentTypeDescription="Create a new document." ma:contentTypeScope="" ma:versionID="2d22a1089f8aa3be74aa23dc2e82a28f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DF88E22E-2A4B-4FB1-9848-BF16E7DBE74B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29B7386-0C5E-43DB-8BF1-052EEAD5F5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EA82F4F-F3EA-4E98-BEE2-3C70B6315C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82267</TotalTime>
  <Words>5647</Words>
  <Application>Microsoft Office PowerPoint</Application>
  <PresentationFormat>Custom</PresentationFormat>
  <Paragraphs>643</Paragraphs>
  <Slides>62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0" baseType="lpstr">
      <vt:lpstr>ＭＳ Ｐゴシック</vt:lpstr>
      <vt:lpstr>ＭＳ Ｐゴシック</vt:lpstr>
      <vt:lpstr>Arial</vt:lpstr>
      <vt:lpstr>Century Gothic</vt:lpstr>
      <vt:lpstr>Courier New</vt:lpstr>
      <vt:lpstr>Trebuchet MS</vt:lpstr>
      <vt:lpstr>Wingdings</vt:lpstr>
      <vt:lpstr>Title &amp; Bullet</vt:lpstr>
      <vt:lpstr>HyperParameter Optimization of DL Models</vt:lpstr>
      <vt:lpstr>Agenda</vt:lpstr>
      <vt:lpstr>optimize</vt:lpstr>
      <vt:lpstr>Why optimize?</vt:lpstr>
      <vt:lpstr>Approaches</vt:lpstr>
      <vt:lpstr>Today’s approach</vt:lpstr>
      <vt:lpstr>Keras in scikit-learn</vt:lpstr>
      <vt:lpstr>Keras in SCIKIT-Learn?</vt:lpstr>
      <vt:lpstr>Code outline</vt:lpstr>
      <vt:lpstr>Example of passing arguments to constructor</vt:lpstr>
      <vt:lpstr>Example of passing arguments to constructor</vt:lpstr>
      <vt:lpstr>Grid search in scikit-learn</vt:lpstr>
      <vt:lpstr>Interface with scikit-learn</vt:lpstr>
      <vt:lpstr>GridSearchCV</vt:lpstr>
      <vt:lpstr>Code example</vt:lpstr>
      <vt:lpstr>Example problem</vt:lpstr>
      <vt:lpstr>Small problem</vt:lpstr>
      <vt:lpstr>Small problem</vt:lpstr>
      <vt:lpstr>Example 1 – EPOCHS and BATCH SIZE</vt:lpstr>
      <vt:lpstr>Example 1</vt:lpstr>
      <vt:lpstr>Import modules</vt:lpstr>
      <vt:lpstr>Model Creation Function</vt:lpstr>
      <vt:lpstr>Import Data Set/Create Model</vt:lpstr>
      <vt:lpstr>Define Parameters and Search</vt:lpstr>
      <vt:lpstr>Summarize Results</vt:lpstr>
      <vt:lpstr>Results</vt:lpstr>
      <vt:lpstr>Example 2 – TRAINING Algorithm (Optimization Algorithm)</vt:lpstr>
      <vt:lpstr>Example 2</vt:lpstr>
      <vt:lpstr>Model create function</vt:lpstr>
      <vt:lpstr>Run Grid Search</vt:lpstr>
      <vt:lpstr>Results</vt:lpstr>
      <vt:lpstr>Example 3 – LEARNING RATE AND MOMENTUM</vt:lpstr>
      <vt:lpstr>Learning Rate and Momentum</vt:lpstr>
      <vt:lpstr>Model create function</vt:lpstr>
      <vt:lpstr>Run Grid Search</vt:lpstr>
      <vt:lpstr>Results</vt:lpstr>
      <vt:lpstr>Example 4 – Weight Initialization</vt:lpstr>
      <vt:lpstr>Weight initialization</vt:lpstr>
      <vt:lpstr>Model create function</vt:lpstr>
      <vt:lpstr>Run Grid Search</vt:lpstr>
      <vt:lpstr>Results</vt:lpstr>
      <vt:lpstr>Example 5 – activation function</vt:lpstr>
      <vt:lpstr>Vary the Activiation function</vt:lpstr>
      <vt:lpstr>Model create function</vt:lpstr>
      <vt:lpstr>Run Grid Search</vt:lpstr>
      <vt:lpstr>Results</vt:lpstr>
      <vt:lpstr>Example 6 – dropout regularization</vt:lpstr>
      <vt:lpstr>Dropout regularization</vt:lpstr>
      <vt:lpstr>Model create function</vt:lpstr>
      <vt:lpstr>Run Grid Search</vt:lpstr>
      <vt:lpstr>Results</vt:lpstr>
      <vt:lpstr>Example 7 – number of neurons in hidden layer</vt:lpstr>
      <vt:lpstr>Varying number of neurons</vt:lpstr>
      <vt:lpstr>Model create function</vt:lpstr>
      <vt:lpstr>Run Grid Search</vt:lpstr>
      <vt:lpstr>Results</vt:lpstr>
      <vt:lpstr>TIPS</vt:lpstr>
      <vt:lpstr>TIPS for writing Code</vt:lpstr>
      <vt:lpstr>More tips</vt:lpstr>
      <vt:lpstr>Even more Tips</vt:lpstr>
      <vt:lpstr>Even2 more Tips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Jennifer Hohn</dc:creator>
  <cp:lastModifiedBy>Jeff Layton</cp:lastModifiedBy>
  <cp:revision>3515</cp:revision>
  <dcterms:created xsi:type="dcterms:W3CDTF">2008-01-24T03:11:41Z</dcterms:created>
  <dcterms:modified xsi:type="dcterms:W3CDTF">2018-07-09T19:11:15Z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0x010100F59E8B2F2D50A34B8956FD0A46C10A97</vt:lpwstr>
  </property>
  <property fmtid="{D5CDD505-2E9C-101B-9397-08002B2CF9AE}" pid="3" name="MSIP_Label_6b558183-044c-4105-8d9c-cea02a2a3d86_Enabled">
    <vt:lpwstr>True</vt:lpwstr>
  </property>
  <property fmtid="{D5CDD505-2E9C-101B-9397-08002B2CF9AE}" pid="4" name="MSIP_Label_6b558183-044c-4105-8d9c-cea02a2a3d86_SiteId">
    <vt:lpwstr>43083d15-7273-40c1-b7db-39efd9ccc17a</vt:lpwstr>
  </property>
  <property fmtid="{D5CDD505-2E9C-101B-9397-08002B2CF9AE}" pid="5" name="MSIP_Label_6b558183-044c-4105-8d9c-cea02a2a3d86_Ref">
    <vt:lpwstr>https://api.informationprotection.azure.com/api/43083d15-7273-40c1-b7db-39efd9ccc17a</vt:lpwstr>
  </property>
  <property fmtid="{D5CDD505-2E9C-101B-9397-08002B2CF9AE}" pid="6" name="MSIP_Label_6b558183-044c-4105-8d9c-cea02a2a3d86_Owner">
    <vt:lpwstr>lspillman@nvidia.com</vt:lpwstr>
  </property>
  <property fmtid="{D5CDD505-2E9C-101B-9397-08002B2CF9AE}" pid="7" name="MSIP_Label_6b558183-044c-4105-8d9c-cea02a2a3d86_SetDate">
    <vt:lpwstr>2018-05-11T15:28:31.9824217-07:00</vt:lpwstr>
  </property>
  <property fmtid="{D5CDD505-2E9C-101B-9397-08002B2CF9AE}" pid="8" name="MSIP_Label_6b558183-044c-4105-8d9c-cea02a2a3d86_Name">
    <vt:lpwstr>Unrestricted</vt:lpwstr>
  </property>
  <property fmtid="{D5CDD505-2E9C-101B-9397-08002B2CF9AE}" pid="9" name="MSIP_Label_6b558183-044c-4105-8d9c-cea02a2a3d86_Application">
    <vt:lpwstr>Microsoft Azure Information Protection</vt:lpwstr>
  </property>
  <property fmtid="{D5CDD505-2E9C-101B-9397-08002B2CF9AE}" pid="10" name="MSIP_Label_6b558183-044c-4105-8d9c-cea02a2a3d86_Extended_MSFT_Method">
    <vt:lpwstr>Automatic</vt:lpwstr>
  </property>
  <property fmtid="{D5CDD505-2E9C-101B-9397-08002B2CF9AE}" pid="11" name="Sensitivity">
    <vt:lpwstr>Unrestricted</vt:lpwstr>
  </property>
</Properties>
</file>